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7"/>
  </p:notesMasterIdLst>
  <p:sldIdLst>
    <p:sldId id="256" r:id="rId2"/>
    <p:sldId id="271" r:id="rId3"/>
    <p:sldId id="258" r:id="rId4"/>
    <p:sldId id="259" r:id="rId5"/>
    <p:sldId id="274" r:id="rId6"/>
    <p:sldId id="267" r:id="rId7"/>
    <p:sldId id="270" r:id="rId8"/>
    <p:sldId id="260" r:id="rId9"/>
    <p:sldId id="261" r:id="rId10"/>
    <p:sldId id="290" r:id="rId11"/>
    <p:sldId id="292" r:id="rId12"/>
    <p:sldId id="293" r:id="rId13"/>
    <p:sldId id="294" r:id="rId14"/>
    <p:sldId id="262" r:id="rId15"/>
    <p:sldId id="263" r:id="rId16"/>
    <p:sldId id="269" r:id="rId17"/>
    <p:sldId id="278" r:id="rId18"/>
    <p:sldId id="277" r:id="rId19"/>
    <p:sldId id="268" r:id="rId20"/>
    <p:sldId id="276" r:id="rId21"/>
    <p:sldId id="281" r:id="rId22"/>
    <p:sldId id="286" r:id="rId23"/>
    <p:sldId id="289" r:id="rId24"/>
    <p:sldId id="307" r:id="rId25"/>
    <p:sldId id="283" r:id="rId26"/>
    <p:sldId id="306" r:id="rId27"/>
    <p:sldId id="284" r:id="rId28"/>
    <p:sldId id="296" r:id="rId29"/>
    <p:sldId id="300" r:id="rId30"/>
    <p:sldId id="299" r:id="rId31"/>
    <p:sldId id="298" r:id="rId32"/>
    <p:sldId id="304" r:id="rId33"/>
    <p:sldId id="301" r:id="rId34"/>
    <p:sldId id="302" r:id="rId35"/>
    <p:sldId id="303" r:id="rId36"/>
    <p:sldId id="287" r:id="rId37"/>
    <p:sldId id="288" r:id="rId38"/>
    <p:sldId id="305" r:id="rId39"/>
    <p:sldId id="264" r:id="rId40"/>
    <p:sldId id="280" r:id="rId41"/>
    <p:sldId id="279" r:id="rId42"/>
    <p:sldId id="257" r:id="rId43"/>
    <p:sldId id="282" r:id="rId44"/>
    <p:sldId id="272" r:id="rId45"/>
    <p:sldId id="266"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94291" autoAdjust="0"/>
  </p:normalViewPr>
  <p:slideViewPr>
    <p:cSldViewPr snapToGrid="0">
      <p:cViewPr varScale="1">
        <p:scale>
          <a:sx n="67" d="100"/>
          <a:sy n="67" d="100"/>
        </p:scale>
        <p:origin x="79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0E0DB-A030-42D7-B43D-AA5316BDCE48}" type="datetimeFigureOut">
              <a:rPr lang="en-IN" smtClean="0"/>
              <a:t>17-02-2022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0A8BA1-B9EC-4F4E-B08C-016093FD0512}" type="slidenum">
              <a:rPr lang="en-IN" smtClean="0"/>
              <a:t>‹#›</a:t>
            </a:fld>
            <a:endParaRPr lang="en-IN"/>
          </a:p>
        </p:txBody>
      </p:sp>
    </p:spTree>
    <p:extLst>
      <p:ext uri="{BB962C8B-B14F-4D97-AF65-F5344CB8AC3E}">
        <p14:creationId xmlns:p14="http://schemas.microsoft.com/office/powerpoint/2010/main" val="2592977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1514f44657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1514f44657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3bcb644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3bcb644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3bcb6445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3bcb6445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2/17/2022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2/17/2022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5.xm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link.springer.com/chapter/10.1007%2F978-3-030-24051-6_83" TargetMode="External"/><Relationship Id="rId2" Type="http://schemas.openxmlformats.org/officeDocument/2006/relationships/hyperlink" Target="https://ieeexplore.ieee.org/document/7801215/" TargetMode="External"/><Relationship Id="rId1" Type="http://schemas.openxmlformats.org/officeDocument/2006/relationships/slideLayout" Target="../slideLayouts/slideLayout2.xml"/><Relationship Id="rId4" Type="http://schemas.openxmlformats.org/officeDocument/2006/relationships/hyperlink" Target="https://ieeexplore.ieee.org/document/8876924"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D6558-2E7C-4E75-91FC-C222CDC4A85F}"/>
              </a:ext>
            </a:extLst>
          </p:cNvPr>
          <p:cNvSpPr>
            <a:spLocks noGrp="1"/>
          </p:cNvSpPr>
          <p:nvPr>
            <p:ph type="ctrTitle"/>
          </p:nvPr>
        </p:nvSpPr>
        <p:spPr/>
        <p:txBody>
          <a:bodyPr>
            <a:normAutofit fontScale="90000"/>
          </a:bodyPr>
          <a:lstStyle/>
          <a:p>
            <a:br>
              <a:rPr lang="en-US" dirty="0"/>
            </a:br>
            <a:br>
              <a:rPr lang="en-IN" dirty="0"/>
            </a:br>
            <a:br>
              <a:rPr lang="en-IN" dirty="0"/>
            </a:br>
            <a:br>
              <a:rPr lang="en-IN" dirty="0"/>
            </a:br>
            <a:br>
              <a:rPr lang="en-IN" dirty="0"/>
            </a:br>
            <a:br>
              <a:rPr lang="en-IN" dirty="0"/>
            </a:br>
            <a:endParaRPr lang="en-IN" dirty="0"/>
          </a:p>
        </p:txBody>
      </p:sp>
      <p:sp>
        <p:nvSpPr>
          <p:cNvPr id="3" name="Subtitle 2">
            <a:extLst>
              <a:ext uri="{FF2B5EF4-FFF2-40B4-BE49-F238E27FC236}">
                <a16:creationId xmlns:a16="http://schemas.microsoft.com/office/drawing/2014/main" id="{3BC2F089-2FD4-436A-956A-7977B9564D82}"/>
              </a:ext>
            </a:extLst>
          </p:cNvPr>
          <p:cNvSpPr>
            <a:spLocks noGrp="1"/>
          </p:cNvSpPr>
          <p:nvPr>
            <p:ph type="subTitle" idx="1"/>
          </p:nvPr>
        </p:nvSpPr>
        <p:spPr>
          <a:xfrm>
            <a:off x="1621773" y="686904"/>
            <a:ext cx="9001462" cy="5316329"/>
          </a:xfrm>
        </p:spPr>
        <p:txBody>
          <a:bodyPr>
            <a:normAutofit/>
          </a:bodyPr>
          <a:lstStyle/>
          <a:p>
            <a:r>
              <a:rPr lang="en-US" b="1" u="sng" dirty="0"/>
              <a:t>SEMESTER-8  BE MAJOR PROJECT REVIEW-I</a:t>
            </a:r>
          </a:p>
          <a:p>
            <a:r>
              <a:rPr lang="en-IN" b="1" u="sng" dirty="0">
                <a:solidFill>
                  <a:srgbClr val="FFFF00"/>
                </a:solidFill>
              </a:rPr>
              <a:t> WASTE MANAGEMENT SYSTEM </a:t>
            </a:r>
          </a:p>
          <a:p>
            <a:endParaRPr lang="en-IN" b="1" u="sng" dirty="0"/>
          </a:p>
          <a:p>
            <a:r>
              <a:rPr lang="en-IN" dirty="0"/>
              <a:t>A840- Aryan Jain</a:t>
            </a:r>
          </a:p>
          <a:p>
            <a:r>
              <a:rPr lang="en-IN" dirty="0"/>
              <a:t>A841- Dhruv Jain</a:t>
            </a:r>
          </a:p>
          <a:p>
            <a:r>
              <a:rPr lang="en-IN" dirty="0"/>
              <a:t>A842- Naitik Jain</a:t>
            </a:r>
          </a:p>
          <a:p>
            <a:pPr algn="l"/>
            <a:endParaRPr lang="en-IN" dirty="0"/>
          </a:p>
          <a:p>
            <a:r>
              <a:rPr lang="en-IN" dirty="0"/>
              <a:t>Guide: Prof. Sunil Khachane (HOD)</a:t>
            </a:r>
          </a:p>
          <a:p>
            <a:r>
              <a:rPr lang="en-IN" dirty="0"/>
              <a:t>Expert: Prof. Bhushan Patil</a:t>
            </a:r>
          </a:p>
          <a:p>
            <a:endParaRPr lang="en-IN" dirty="0"/>
          </a:p>
        </p:txBody>
      </p:sp>
    </p:spTree>
    <p:extLst>
      <p:ext uri="{BB962C8B-B14F-4D97-AF65-F5344CB8AC3E}">
        <p14:creationId xmlns:p14="http://schemas.microsoft.com/office/powerpoint/2010/main" val="3662317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B22-7563-445B-884A-EFF0A1002575}"/>
              </a:ext>
            </a:extLst>
          </p:cNvPr>
          <p:cNvSpPr>
            <a:spLocks noGrp="1"/>
          </p:cNvSpPr>
          <p:nvPr>
            <p:ph type="title"/>
          </p:nvPr>
        </p:nvSpPr>
        <p:spPr>
          <a:xfrm>
            <a:off x="2280935" y="209208"/>
            <a:ext cx="7630129" cy="90488"/>
          </a:xfrm>
        </p:spPr>
        <p:txBody>
          <a:bodyPr>
            <a:normAutofit fontScale="90000"/>
          </a:bodyPr>
          <a:lstStyle/>
          <a:p>
            <a:r>
              <a:rPr lang="en-IN" dirty="0"/>
              <a:t>HOME PAGE OF OUR WEBSITE</a:t>
            </a:r>
          </a:p>
        </p:txBody>
      </p:sp>
      <p:pic>
        <p:nvPicPr>
          <p:cNvPr id="5" name="Picture 4">
            <a:extLst>
              <a:ext uri="{FF2B5EF4-FFF2-40B4-BE49-F238E27FC236}">
                <a16:creationId xmlns:a16="http://schemas.microsoft.com/office/drawing/2014/main" id="{89F40693-4638-41BE-BCF1-311E776F1422}"/>
              </a:ext>
            </a:extLst>
          </p:cNvPr>
          <p:cNvPicPr>
            <a:picLocks noChangeAspect="1"/>
          </p:cNvPicPr>
          <p:nvPr/>
        </p:nvPicPr>
        <p:blipFill>
          <a:blip r:embed="rId2"/>
          <a:stretch>
            <a:fillRect/>
          </a:stretch>
        </p:blipFill>
        <p:spPr>
          <a:xfrm>
            <a:off x="866774" y="684183"/>
            <a:ext cx="5229225" cy="2940003"/>
          </a:xfrm>
          <a:prstGeom prst="rect">
            <a:avLst/>
          </a:prstGeom>
        </p:spPr>
      </p:pic>
      <p:pic>
        <p:nvPicPr>
          <p:cNvPr id="7" name="Picture 6">
            <a:extLst>
              <a:ext uri="{FF2B5EF4-FFF2-40B4-BE49-F238E27FC236}">
                <a16:creationId xmlns:a16="http://schemas.microsoft.com/office/drawing/2014/main" id="{846F586F-71E4-40A9-901E-3A3C6C132478}"/>
              </a:ext>
            </a:extLst>
          </p:cNvPr>
          <p:cNvPicPr>
            <a:picLocks noChangeAspect="1"/>
          </p:cNvPicPr>
          <p:nvPr/>
        </p:nvPicPr>
        <p:blipFill>
          <a:blip r:embed="rId3"/>
          <a:stretch>
            <a:fillRect/>
          </a:stretch>
        </p:blipFill>
        <p:spPr>
          <a:xfrm>
            <a:off x="6324599" y="684182"/>
            <a:ext cx="5229224" cy="2940003"/>
          </a:xfrm>
          <a:prstGeom prst="rect">
            <a:avLst/>
          </a:prstGeom>
        </p:spPr>
      </p:pic>
      <p:pic>
        <p:nvPicPr>
          <p:cNvPr id="9" name="Picture 8">
            <a:extLst>
              <a:ext uri="{FF2B5EF4-FFF2-40B4-BE49-F238E27FC236}">
                <a16:creationId xmlns:a16="http://schemas.microsoft.com/office/drawing/2014/main" id="{6E693B77-8107-4621-86FB-89C123E987FA}"/>
              </a:ext>
            </a:extLst>
          </p:cNvPr>
          <p:cNvPicPr>
            <a:picLocks noChangeAspect="1"/>
          </p:cNvPicPr>
          <p:nvPr/>
        </p:nvPicPr>
        <p:blipFill>
          <a:blip r:embed="rId4"/>
          <a:stretch>
            <a:fillRect/>
          </a:stretch>
        </p:blipFill>
        <p:spPr>
          <a:xfrm>
            <a:off x="866774" y="3708789"/>
            <a:ext cx="5229226" cy="2940004"/>
          </a:xfrm>
          <a:prstGeom prst="rect">
            <a:avLst/>
          </a:prstGeom>
        </p:spPr>
      </p:pic>
      <p:pic>
        <p:nvPicPr>
          <p:cNvPr id="11" name="Picture 10">
            <a:extLst>
              <a:ext uri="{FF2B5EF4-FFF2-40B4-BE49-F238E27FC236}">
                <a16:creationId xmlns:a16="http://schemas.microsoft.com/office/drawing/2014/main" id="{706D26C4-5CC7-495E-BC34-71C8E19A8544}"/>
              </a:ext>
            </a:extLst>
          </p:cNvPr>
          <p:cNvPicPr>
            <a:picLocks noChangeAspect="1"/>
          </p:cNvPicPr>
          <p:nvPr/>
        </p:nvPicPr>
        <p:blipFill>
          <a:blip r:embed="rId5"/>
          <a:stretch>
            <a:fillRect/>
          </a:stretch>
        </p:blipFill>
        <p:spPr>
          <a:xfrm>
            <a:off x="6324599" y="3708789"/>
            <a:ext cx="5229224" cy="2940003"/>
          </a:xfrm>
          <a:prstGeom prst="rect">
            <a:avLst/>
          </a:prstGeom>
        </p:spPr>
      </p:pic>
    </p:spTree>
    <p:extLst>
      <p:ext uri="{BB962C8B-B14F-4D97-AF65-F5344CB8AC3E}">
        <p14:creationId xmlns:p14="http://schemas.microsoft.com/office/powerpoint/2010/main" val="3387086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B22-7563-445B-884A-EFF0A1002575}"/>
              </a:ext>
            </a:extLst>
          </p:cNvPr>
          <p:cNvSpPr>
            <a:spLocks noGrp="1"/>
          </p:cNvSpPr>
          <p:nvPr>
            <p:ph type="title"/>
          </p:nvPr>
        </p:nvSpPr>
        <p:spPr>
          <a:xfrm>
            <a:off x="2280935" y="209208"/>
            <a:ext cx="7630129" cy="90488"/>
          </a:xfrm>
        </p:spPr>
        <p:txBody>
          <a:bodyPr>
            <a:normAutofit fontScale="90000"/>
          </a:bodyPr>
          <a:lstStyle/>
          <a:p>
            <a:r>
              <a:rPr lang="en-IN" dirty="0"/>
              <a:t>HOME PAGE OF OUR WEBSITE</a:t>
            </a:r>
          </a:p>
        </p:txBody>
      </p:sp>
      <p:pic>
        <p:nvPicPr>
          <p:cNvPr id="4" name="Picture 3">
            <a:extLst>
              <a:ext uri="{FF2B5EF4-FFF2-40B4-BE49-F238E27FC236}">
                <a16:creationId xmlns:a16="http://schemas.microsoft.com/office/drawing/2014/main" id="{16D1320F-0B94-422C-BA63-A8505B4282AE}"/>
              </a:ext>
            </a:extLst>
          </p:cNvPr>
          <p:cNvPicPr>
            <a:picLocks noChangeAspect="1"/>
          </p:cNvPicPr>
          <p:nvPr/>
        </p:nvPicPr>
        <p:blipFill>
          <a:blip r:embed="rId2"/>
          <a:stretch>
            <a:fillRect/>
          </a:stretch>
        </p:blipFill>
        <p:spPr>
          <a:xfrm>
            <a:off x="831054" y="671512"/>
            <a:ext cx="5229226" cy="2849515"/>
          </a:xfrm>
          <a:prstGeom prst="rect">
            <a:avLst/>
          </a:prstGeom>
        </p:spPr>
      </p:pic>
      <p:pic>
        <p:nvPicPr>
          <p:cNvPr id="8" name="Picture 7">
            <a:extLst>
              <a:ext uri="{FF2B5EF4-FFF2-40B4-BE49-F238E27FC236}">
                <a16:creationId xmlns:a16="http://schemas.microsoft.com/office/drawing/2014/main" id="{A373D344-CCC2-4334-AA45-3F63AAD2CE20}"/>
              </a:ext>
            </a:extLst>
          </p:cNvPr>
          <p:cNvPicPr>
            <a:picLocks noChangeAspect="1"/>
          </p:cNvPicPr>
          <p:nvPr/>
        </p:nvPicPr>
        <p:blipFill>
          <a:blip r:embed="rId3"/>
          <a:stretch>
            <a:fillRect/>
          </a:stretch>
        </p:blipFill>
        <p:spPr>
          <a:xfrm>
            <a:off x="6398419" y="671512"/>
            <a:ext cx="5229224" cy="2849515"/>
          </a:xfrm>
          <a:prstGeom prst="rect">
            <a:avLst/>
          </a:prstGeom>
        </p:spPr>
      </p:pic>
      <p:pic>
        <p:nvPicPr>
          <p:cNvPr id="12" name="Picture 11">
            <a:extLst>
              <a:ext uri="{FF2B5EF4-FFF2-40B4-BE49-F238E27FC236}">
                <a16:creationId xmlns:a16="http://schemas.microsoft.com/office/drawing/2014/main" id="{8B571F53-611E-475E-A0DA-864AE97B0B2D}"/>
              </a:ext>
            </a:extLst>
          </p:cNvPr>
          <p:cNvPicPr>
            <a:picLocks noChangeAspect="1"/>
          </p:cNvPicPr>
          <p:nvPr/>
        </p:nvPicPr>
        <p:blipFill>
          <a:blip r:embed="rId4"/>
          <a:stretch>
            <a:fillRect/>
          </a:stretch>
        </p:blipFill>
        <p:spPr>
          <a:xfrm>
            <a:off x="866775" y="3685309"/>
            <a:ext cx="5229224" cy="2849514"/>
          </a:xfrm>
          <a:prstGeom prst="rect">
            <a:avLst/>
          </a:prstGeom>
        </p:spPr>
      </p:pic>
      <p:pic>
        <p:nvPicPr>
          <p:cNvPr id="14" name="Picture 13">
            <a:extLst>
              <a:ext uri="{FF2B5EF4-FFF2-40B4-BE49-F238E27FC236}">
                <a16:creationId xmlns:a16="http://schemas.microsoft.com/office/drawing/2014/main" id="{F0271984-F3C4-4DE1-AEE2-33AD3491442F}"/>
              </a:ext>
            </a:extLst>
          </p:cNvPr>
          <p:cNvPicPr>
            <a:picLocks noChangeAspect="1"/>
          </p:cNvPicPr>
          <p:nvPr/>
        </p:nvPicPr>
        <p:blipFill>
          <a:blip r:embed="rId5"/>
          <a:stretch>
            <a:fillRect/>
          </a:stretch>
        </p:blipFill>
        <p:spPr>
          <a:xfrm>
            <a:off x="6398419" y="3685310"/>
            <a:ext cx="5270987" cy="2849514"/>
          </a:xfrm>
          <a:prstGeom prst="rect">
            <a:avLst/>
          </a:prstGeom>
        </p:spPr>
      </p:pic>
    </p:spTree>
    <p:extLst>
      <p:ext uri="{BB962C8B-B14F-4D97-AF65-F5344CB8AC3E}">
        <p14:creationId xmlns:p14="http://schemas.microsoft.com/office/powerpoint/2010/main" val="2870415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7C2F6B-4089-43A1-AD23-B14B66939A9F}"/>
              </a:ext>
            </a:extLst>
          </p:cNvPr>
          <p:cNvSpPr>
            <a:spLocks noGrp="1"/>
          </p:cNvSpPr>
          <p:nvPr>
            <p:ph type="ctrTitle"/>
          </p:nvPr>
        </p:nvSpPr>
        <p:spPr>
          <a:xfrm>
            <a:off x="1595269" y="444501"/>
            <a:ext cx="9001462" cy="977900"/>
          </a:xfrm>
        </p:spPr>
        <p:txBody>
          <a:bodyPr/>
          <a:lstStyle/>
          <a:p>
            <a:r>
              <a:rPr lang="en-IN" dirty="0"/>
              <a:t>SERVICES:-</a:t>
            </a:r>
          </a:p>
        </p:txBody>
      </p:sp>
      <p:sp>
        <p:nvSpPr>
          <p:cNvPr id="5" name="Subtitle 4">
            <a:extLst>
              <a:ext uri="{FF2B5EF4-FFF2-40B4-BE49-F238E27FC236}">
                <a16:creationId xmlns:a16="http://schemas.microsoft.com/office/drawing/2014/main" id="{5A3EF472-91DB-4CD9-A720-07614C5ADD70}"/>
              </a:ext>
            </a:extLst>
          </p:cNvPr>
          <p:cNvSpPr>
            <a:spLocks noGrp="1"/>
          </p:cNvSpPr>
          <p:nvPr>
            <p:ph type="subTitle" idx="1"/>
          </p:nvPr>
        </p:nvSpPr>
        <p:spPr>
          <a:xfrm>
            <a:off x="771188" y="1628775"/>
            <a:ext cx="10915987" cy="4486275"/>
          </a:xfrm>
        </p:spPr>
        <p:txBody>
          <a:bodyPr>
            <a:normAutofit/>
          </a:bodyPr>
          <a:lstStyle/>
          <a:p>
            <a:pPr>
              <a:lnSpc>
                <a:spcPct val="200000"/>
              </a:lnSpc>
            </a:pPr>
            <a:r>
              <a:rPr lang="en-IN" sz="2800" dirty="0"/>
              <a:t>1. WASTE CLASSIFICATION SYSTEM</a:t>
            </a:r>
          </a:p>
          <a:p>
            <a:pPr>
              <a:lnSpc>
                <a:spcPct val="200000"/>
              </a:lnSpc>
            </a:pPr>
            <a:r>
              <a:rPr lang="en-IN" sz="2800" dirty="0"/>
              <a:t>2.  DISPOSAL-RECYCLE SYSTEM</a:t>
            </a:r>
          </a:p>
          <a:p>
            <a:pPr>
              <a:lnSpc>
                <a:spcPct val="200000"/>
              </a:lnSpc>
            </a:pPr>
            <a:r>
              <a:rPr lang="en-IN" sz="2800" dirty="0"/>
              <a:t>3. GARBAGE TRUCK MONITORING SYSTEM</a:t>
            </a:r>
          </a:p>
          <a:p>
            <a:pPr>
              <a:lnSpc>
                <a:spcPct val="200000"/>
              </a:lnSpc>
            </a:pPr>
            <a:r>
              <a:rPr lang="en-IN" sz="2800" dirty="0"/>
              <a:t>4. GARBAGE LEVEL MONITORING SYSTEM</a:t>
            </a:r>
          </a:p>
        </p:txBody>
      </p:sp>
    </p:spTree>
    <p:extLst>
      <p:ext uri="{BB962C8B-B14F-4D97-AF65-F5344CB8AC3E}">
        <p14:creationId xmlns:p14="http://schemas.microsoft.com/office/powerpoint/2010/main" val="3291641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9516-CA0D-49B7-984D-4BC7E117D4B6}"/>
              </a:ext>
            </a:extLst>
          </p:cNvPr>
          <p:cNvSpPr>
            <a:spLocks noGrp="1"/>
          </p:cNvSpPr>
          <p:nvPr>
            <p:ph type="title"/>
          </p:nvPr>
        </p:nvSpPr>
        <p:spPr>
          <a:xfrm>
            <a:off x="924444" y="0"/>
            <a:ext cx="10353761" cy="1326321"/>
          </a:xfrm>
        </p:spPr>
        <p:txBody>
          <a:bodyPr/>
          <a:lstStyle/>
          <a:p>
            <a:r>
              <a:rPr lang="en-IN" dirty="0"/>
              <a:t>1. WASTE CLASSIFICATION SYSTEM</a:t>
            </a:r>
          </a:p>
        </p:txBody>
      </p:sp>
      <p:sp>
        <p:nvSpPr>
          <p:cNvPr id="3" name="Content Placeholder 2">
            <a:extLst>
              <a:ext uri="{FF2B5EF4-FFF2-40B4-BE49-F238E27FC236}">
                <a16:creationId xmlns:a16="http://schemas.microsoft.com/office/drawing/2014/main" id="{257DE3D9-8127-419F-ACCA-A5420C300839}"/>
              </a:ext>
            </a:extLst>
          </p:cNvPr>
          <p:cNvSpPr>
            <a:spLocks noGrp="1"/>
          </p:cNvSpPr>
          <p:nvPr>
            <p:ph idx="1"/>
          </p:nvPr>
        </p:nvSpPr>
        <p:spPr>
          <a:xfrm>
            <a:off x="428625" y="1143001"/>
            <a:ext cx="11387138" cy="5476874"/>
          </a:xfrm>
        </p:spPr>
        <p:txBody>
          <a:bodyPr>
            <a:normAutofit lnSpcReduction="10000"/>
          </a:bodyPr>
          <a:lstStyle/>
          <a:p>
            <a:pPr algn="just"/>
            <a:r>
              <a:rPr lang="en-US" dirty="0"/>
              <a:t>The waste management system consists of only one service that is waste article classification. Here, waste is classified waste into six categories such as metal, paper, glass, trash, plastic, cardboard.</a:t>
            </a:r>
          </a:p>
          <a:p>
            <a:pPr algn="just"/>
            <a:r>
              <a:rPr lang="en-US" dirty="0"/>
              <a:t>The data-set contains images of solid waste objects across 6 classes with about 100–500 images in each type of waste, totaling about around 2497 images.</a:t>
            </a:r>
          </a:p>
          <a:p>
            <a:pPr algn="just"/>
            <a:r>
              <a:rPr lang="en-US" dirty="0"/>
              <a:t>Whatever the image is collected is re-sized or transform to suitable type which the algorithm can use for proper training.</a:t>
            </a:r>
          </a:p>
          <a:p>
            <a:pPr algn="just"/>
            <a:r>
              <a:rPr lang="en-US" dirty="0"/>
              <a:t>For the pre-processing stage, data augmentation method was performed on the images, because of the small data size.</a:t>
            </a:r>
          </a:p>
          <a:p>
            <a:pPr algn="just"/>
            <a:r>
              <a:rPr lang="en-US" dirty="0"/>
              <a:t>A convolution neural network (</a:t>
            </a:r>
            <a:r>
              <a:rPr lang="en-US" dirty="0" err="1"/>
              <a:t>ConvNet</a:t>
            </a:r>
            <a:r>
              <a:rPr lang="en-US" dirty="0"/>
              <a:t> or CNN) is one of the most popular algorithms for deep learning, a type of machine learning where a model learns to perform the task of classification directly from text, images, videos or sound.</a:t>
            </a:r>
          </a:p>
          <a:p>
            <a:pPr algn="just"/>
            <a:r>
              <a:rPr lang="en-US" dirty="0"/>
              <a:t>When the prediction output is displayed , it also display info regarding prediction along with some video relevant to the context.</a:t>
            </a:r>
          </a:p>
          <a:p>
            <a:pPr algn="just"/>
            <a:endParaRPr lang="en-US" dirty="0"/>
          </a:p>
          <a:p>
            <a:pPr algn="just"/>
            <a:endParaRPr lang="en-US" dirty="0"/>
          </a:p>
          <a:p>
            <a:pPr algn="just"/>
            <a:endParaRPr lang="en-IN" dirty="0"/>
          </a:p>
        </p:txBody>
      </p:sp>
    </p:spTree>
    <p:extLst>
      <p:ext uri="{BB962C8B-B14F-4D97-AF65-F5344CB8AC3E}">
        <p14:creationId xmlns:p14="http://schemas.microsoft.com/office/powerpoint/2010/main" val="103026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1753-E437-4608-A5D9-DE98A8D3607E}"/>
              </a:ext>
            </a:extLst>
          </p:cNvPr>
          <p:cNvSpPr>
            <a:spLocks noGrp="1"/>
          </p:cNvSpPr>
          <p:nvPr>
            <p:ph type="title"/>
          </p:nvPr>
        </p:nvSpPr>
        <p:spPr>
          <a:xfrm>
            <a:off x="456897" y="495300"/>
            <a:ext cx="11278205" cy="1300726"/>
          </a:xfrm>
        </p:spPr>
        <p:txBody>
          <a:bodyPr>
            <a:noAutofit/>
          </a:bodyPr>
          <a:lstStyle/>
          <a:p>
            <a:r>
              <a:rPr lang="en-US" sz="2800" dirty="0"/>
              <a:t>SYSTEM ARCHITECTURE &amp; Basic Flow of Image Classifier</a:t>
            </a:r>
            <a:br>
              <a:rPr lang="en-IN" sz="2800" dirty="0"/>
            </a:br>
            <a:br>
              <a:rPr lang="en-IN" sz="2800" dirty="0"/>
            </a:br>
            <a:r>
              <a:rPr lang="en-US" sz="2800" dirty="0"/>
              <a:t> </a:t>
            </a:r>
            <a:endParaRPr lang="en-IN" sz="2800" dirty="0"/>
          </a:p>
        </p:txBody>
      </p:sp>
      <p:pic>
        <p:nvPicPr>
          <p:cNvPr id="4" name="Picture 3">
            <a:extLst>
              <a:ext uri="{FF2B5EF4-FFF2-40B4-BE49-F238E27FC236}">
                <a16:creationId xmlns:a16="http://schemas.microsoft.com/office/drawing/2014/main" id="{45F6CE51-99CE-4D8D-B669-590F97D096AA}"/>
              </a:ext>
            </a:extLst>
          </p:cNvPr>
          <p:cNvPicPr/>
          <p:nvPr/>
        </p:nvPicPr>
        <p:blipFill>
          <a:blip r:embed="rId2">
            <a:extLst>
              <a:ext uri="{28A0092B-C50C-407E-A947-70E740481C1C}">
                <a14:useLocalDpi xmlns:a14="http://schemas.microsoft.com/office/drawing/2010/main" val="0"/>
              </a:ext>
            </a:extLst>
          </a:blip>
          <a:stretch>
            <a:fillRect/>
          </a:stretch>
        </p:blipFill>
        <p:spPr>
          <a:xfrm>
            <a:off x="596900" y="2319142"/>
            <a:ext cx="6403975" cy="30720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Content Placeholder 12">
            <a:extLst>
              <a:ext uri="{FF2B5EF4-FFF2-40B4-BE49-F238E27FC236}">
                <a16:creationId xmlns:a16="http://schemas.microsoft.com/office/drawing/2014/main" id="{25B9CF10-7A20-4A4C-BD50-9AF114834A01}"/>
              </a:ext>
            </a:extLst>
          </p:cNvPr>
          <p:cNvPicPr>
            <a:picLocks noGrp="1" noChangeAspect="1"/>
          </p:cNvPicPr>
          <p:nvPr>
            <p:ph idx="1"/>
          </p:nvPr>
        </p:nvPicPr>
        <p:blipFill rotWithShape="1">
          <a:blip r:embed="rId3"/>
          <a:srcRect r="5222" b="5204"/>
          <a:stretch/>
        </p:blipFill>
        <p:spPr>
          <a:xfrm>
            <a:off x="8087909" y="1575554"/>
            <a:ext cx="2108733" cy="4665383"/>
          </a:xfrm>
        </p:spPr>
      </p:pic>
    </p:spTree>
    <p:extLst>
      <p:ext uri="{BB962C8B-B14F-4D97-AF65-F5344CB8AC3E}">
        <p14:creationId xmlns:p14="http://schemas.microsoft.com/office/powerpoint/2010/main" val="516176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4D4DF-6AA6-4DA3-9925-66FCB3A7144C}"/>
              </a:ext>
            </a:extLst>
          </p:cNvPr>
          <p:cNvSpPr>
            <a:spLocks noGrp="1"/>
          </p:cNvSpPr>
          <p:nvPr>
            <p:ph type="title"/>
          </p:nvPr>
        </p:nvSpPr>
        <p:spPr>
          <a:xfrm>
            <a:off x="923925" y="177800"/>
            <a:ext cx="10353761" cy="1326321"/>
          </a:xfrm>
        </p:spPr>
        <p:txBody>
          <a:bodyPr/>
          <a:lstStyle/>
          <a:p>
            <a:r>
              <a:rPr lang="en-US" dirty="0"/>
              <a:t>REQUIRED ALGORITHMS</a:t>
            </a:r>
            <a:endParaRPr lang="en-IN" dirty="0"/>
          </a:p>
        </p:txBody>
      </p:sp>
      <p:sp>
        <p:nvSpPr>
          <p:cNvPr id="3" name="Content Placeholder 2">
            <a:extLst>
              <a:ext uri="{FF2B5EF4-FFF2-40B4-BE49-F238E27FC236}">
                <a16:creationId xmlns:a16="http://schemas.microsoft.com/office/drawing/2014/main" id="{EF473C67-F074-46E1-970D-4788086366DC}"/>
              </a:ext>
            </a:extLst>
          </p:cNvPr>
          <p:cNvSpPr>
            <a:spLocks noGrp="1"/>
          </p:cNvSpPr>
          <p:nvPr>
            <p:ph sz="half" idx="1"/>
          </p:nvPr>
        </p:nvSpPr>
        <p:spPr>
          <a:xfrm>
            <a:off x="923925" y="1377119"/>
            <a:ext cx="5106004" cy="4617281"/>
          </a:xfrm>
        </p:spPr>
        <p:txBody>
          <a:bodyPr>
            <a:noAutofit/>
          </a:bodyPr>
          <a:lstStyle/>
          <a:p>
            <a:pPr marL="0" indent="0">
              <a:buNone/>
            </a:pPr>
            <a:r>
              <a:rPr lang="en-US" dirty="0"/>
              <a:t>DEEP LEARNING ALGORITHMS:</a:t>
            </a:r>
          </a:p>
          <a:p>
            <a:pPr marL="0" indent="0">
              <a:buNone/>
            </a:pPr>
            <a:r>
              <a:rPr lang="en-US" dirty="0"/>
              <a:t> CONVOLUTIONAL NEURAL NETWORK (CNN):</a:t>
            </a:r>
          </a:p>
          <a:p>
            <a:pPr marL="0" indent="0" algn="just">
              <a:buNone/>
            </a:pPr>
            <a:r>
              <a:rPr lang="en-IN" dirty="0">
                <a:effectLst/>
                <a:latin typeface="Times New Roman" panose="02020603050405020304" pitchFamily="18" charset="0"/>
                <a:ea typeface="Times New Roman" panose="02020603050405020304" pitchFamily="18" charset="0"/>
              </a:rPr>
              <a:t>A convolution neural network (</a:t>
            </a:r>
            <a:r>
              <a:rPr lang="en-IN" dirty="0" err="1">
                <a:effectLst/>
                <a:latin typeface="Times New Roman" panose="02020603050405020304" pitchFamily="18" charset="0"/>
                <a:ea typeface="Times New Roman" panose="02020603050405020304" pitchFamily="18" charset="0"/>
              </a:rPr>
              <a:t>ConvNet</a:t>
            </a:r>
            <a:r>
              <a:rPr lang="en-IN" dirty="0">
                <a:effectLst/>
                <a:latin typeface="Times New Roman" panose="02020603050405020304" pitchFamily="18" charset="0"/>
                <a:ea typeface="Times New Roman" panose="02020603050405020304" pitchFamily="18" charset="0"/>
              </a:rPr>
              <a:t> or CNN) is one of the most popular algorithms for deep learning, a type of machine learning where a model learns to perform the task of classification directly from text, images, videos or sound. CNNs are specifically useful for finding the patterns in images to detect and recognize objects, faces and poses</a:t>
            </a:r>
            <a:endParaRPr lang="en-US" dirty="0"/>
          </a:p>
          <a:p>
            <a:pPr marL="0" indent="0">
              <a:buNone/>
            </a:pPr>
            <a:endParaRPr lang="en-US" dirty="0"/>
          </a:p>
          <a:p>
            <a:endParaRPr lang="en-IN" dirty="0"/>
          </a:p>
        </p:txBody>
      </p:sp>
      <p:pic>
        <p:nvPicPr>
          <p:cNvPr id="8" name="Content Placeholder 7">
            <a:extLst>
              <a:ext uri="{FF2B5EF4-FFF2-40B4-BE49-F238E27FC236}">
                <a16:creationId xmlns:a16="http://schemas.microsoft.com/office/drawing/2014/main" id="{685C41E3-B4D2-4C23-B8D5-163EE2BF2825}"/>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62074" y="2630656"/>
            <a:ext cx="5560026" cy="2322344"/>
          </a:xfrm>
          <a:prstGeom prst="rect">
            <a:avLst/>
          </a:prstGeom>
          <a:noFill/>
          <a:ln>
            <a:noFill/>
          </a:ln>
        </p:spPr>
      </p:pic>
    </p:spTree>
    <p:extLst>
      <p:ext uri="{BB962C8B-B14F-4D97-AF65-F5344CB8AC3E}">
        <p14:creationId xmlns:p14="http://schemas.microsoft.com/office/powerpoint/2010/main" val="3896426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19F2E4-40FF-4E7D-BB66-52185A51592F}"/>
              </a:ext>
            </a:extLst>
          </p:cNvPr>
          <p:cNvSpPr>
            <a:spLocks noGrp="1"/>
          </p:cNvSpPr>
          <p:nvPr>
            <p:ph idx="1"/>
          </p:nvPr>
        </p:nvSpPr>
        <p:spPr>
          <a:xfrm>
            <a:off x="142876" y="114300"/>
            <a:ext cx="12049124" cy="6529388"/>
          </a:xfrm>
        </p:spPr>
        <p:txBody>
          <a:bodyPr>
            <a:normAutofit lnSpcReduction="10000"/>
          </a:bodyPr>
          <a:lstStyle/>
          <a:p>
            <a:pPr marL="0" marR="0" indent="0" algn="ctr">
              <a:lnSpc>
                <a:spcPct val="200000"/>
              </a:lnSpc>
              <a:spcBef>
                <a:spcPts val="0"/>
              </a:spcBef>
              <a:spcAft>
                <a:spcPts val="0"/>
              </a:spcAft>
              <a:buNone/>
            </a:pPr>
            <a:r>
              <a:rPr lang="en-US" sz="3500" b="1" u="sng" dirty="0">
                <a:effectLst/>
                <a:ea typeface="Roboto" panose="02000000000000000000" pitchFamily="2" charset="0"/>
                <a:cs typeface="Times New Roman" panose="02020603050405020304" pitchFamily="18" charset="0"/>
              </a:rPr>
              <a:t>ResNet-50</a:t>
            </a:r>
            <a:r>
              <a:rPr lang="en-US" dirty="0">
                <a:effectLst/>
                <a:ea typeface="Roboto" panose="02000000000000000000" pitchFamily="2" charset="0"/>
                <a:cs typeface="Times New Roman" panose="02020603050405020304" pitchFamily="18" charset="0"/>
              </a:rPr>
              <a:t>: </a:t>
            </a:r>
          </a:p>
          <a:p>
            <a:pPr marL="342900" marR="0" lvl="0" indent="-342900" algn="just">
              <a:lnSpc>
                <a:spcPct val="200000"/>
              </a:lnSpc>
              <a:spcBef>
                <a:spcPts val="0"/>
              </a:spcBef>
              <a:spcAft>
                <a:spcPts val="0"/>
              </a:spcAft>
              <a:buFont typeface="Wingdings" panose="05000000000000000000" pitchFamily="2" charset="2"/>
              <a:buChar char=""/>
            </a:pPr>
            <a:r>
              <a:rPr lang="en-US" dirty="0">
                <a:effectLst/>
                <a:ea typeface="Roboto" panose="02000000000000000000" pitchFamily="2" charset="0"/>
                <a:cs typeface="Times New Roman" panose="02020603050405020304" pitchFamily="18" charset="0"/>
              </a:rPr>
              <a:t>Due to the fact that the trash image dataset is small, we used a pre-trained ResNet-50 model which is a type of Convolutional Neural Network architecture. When the depth is increased, the recognition accuracy of the convolutional neural network can be increased, but due to the increase in depth, the signal that is supposed to modify the weight is reduced at the earlier layer of the CNN. </a:t>
            </a:r>
          </a:p>
          <a:p>
            <a:pPr marL="342900" marR="0" lvl="0" indent="-342900" algn="just">
              <a:lnSpc>
                <a:spcPct val="200000"/>
              </a:lnSpc>
              <a:spcBef>
                <a:spcPts val="0"/>
              </a:spcBef>
              <a:spcAft>
                <a:spcPts val="0"/>
              </a:spcAft>
              <a:buFont typeface="Wingdings" panose="05000000000000000000" pitchFamily="2" charset="2"/>
              <a:buChar char=""/>
            </a:pPr>
            <a:r>
              <a:rPr lang="en-US" dirty="0">
                <a:effectLst/>
                <a:ea typeface="Roboto" panose="02000000000000000000" pitchFamily="2" charset="0"/>
                <a:cs typeface="Times New Roman" panose="02020603050405020304" pitchFamily="18" charset="0"/>
              </a:rPr>
              <a:t>This will make learning at the earlier layers inconsequentially and this is called vanishing gradient. Adding more and more layers to the network always leads to training error. </a:t>
            </a:r>
          </a:p>
          <a:p>
            <a:pPr marL="342900" marR="0" lvl="0" indent="-342900" algn="just">
              <a:lnSpc>
                <a:spcPct val="200000"/>
              </a:lnSpc>
              <a:spcBef>
                <a:spcPts val="0"/>
              </a:spcBef>
              <a:spcAft>
                <a:spcPts val="800"/>
              </a:spcAft>
              <a:buFont typeface="Wingdings" panose="05000000000000000000" pitchFamily="2" charset="2"/>
              <a:buChar char=""/>
            </a:pPr>
            <a:r>
              <a:rPr lang="en-US" dirty="0">
                <a:effectLst/>
                <a:ea typeface="Roboto" panose="02000000000000000000" pitchFamily="2" charset="0"/>
                <a:cs typeface="Times New Roman" panose="02020603050405020304" pitchFamily="18" charset="0"/>
              </a:rPr>
              <a:t>Residual Network (ResNet-50) is different from the normal convolutional Neural network in that, it is able to go around this problem of vanishing gradient by designing the Convolutional neural network using modules which are called residual models, the ResNet model.</a:t>
            </a:r>
          </a:p>
          <a:p>
            <a:pPr>
              <a:lnSpc>
                <a:spcPct val="200000"/>
              </a:lnSpc>
            </a:pPr>
            <a:endParaRPr lang="en-US" dirty="0">
              <a:ea typeface="Roboto" panose="02000000000000000000" pitchFamily="2" charset="0"/>
            </a:endParaRPr>
          </a:p>
        </p:txBody>
      </p:sp>
    </p:spTree>
    <p:extLst>
      <p:ext uri="{BB962C8B-B14F-4D97-AF65-F5344CB8AC3E}">
        <p14:creationId xmlns:p14="http://schemas.microsoft.com/office/powerpoint/2010/main" val="1403428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0FDBA83-C6A1-433B-A4ED-38BA81DFA5E2}"/>
              </a:ext>
            </a:extLst>
          </p:cNvPr>
          <p:cNvSpPr>
            <a:spLocks noGrp="1"/>
          </p:cNvSpPr>
          <p:nvPr>
            <p:ph type="title"/>
          </p:nvPr>
        </p:nvSpPr>
        <p:spPr>
          <a:xfrm>
            <a:off x="821030" y="369957"/>
            <a:ext cx="10353761" cy="1326321"/>
          </a:xfrm>
        </p:spPr>
        <p:txBody>
          <a:bodyPr/>
          <a:lstStyle/>
          <a:p>
            <a:r>
              <a:rPr lang="en-US" u="sng" dirty="0"/>
              <a:t>DATASET FOR TRAINING </a:t>
            </a:r>
            <a:endParaRPr lang="en-IN" u="sng" dirty="0"/>
          </a:p>
        </p:txBody>
      </p:sp>
      <p:sp>
        <p:nvSpPr>
          <p:cNvPr id="15" name="Content Placeholder 14">
            <a:extLst>
              <a:ext uri="{FF2B5EF4-FFF2-40B4-BE49-F238E27FC236}">
                <a16:creationId xmlns:a16="http://schemas.microsoft.com/office/drawing/2014/main" id="{7B1635AA-955E-4BA7-B9FA-E34EC3AAE5BE}"/>
              </a:ext>
            </a:extLst>
          </p:cNvPr>
          <p:cNvSpPr>
            <a:spLocks noGrp="1"/>
          </p:cNvSpPr>
          <p:nvPr>
            <p:ph idx="1"/>
          </p:nvPr>
        </p:nvSpPr>
        <p:spPr>
          <a:xfrm>
            <a:off x="913795" y="1484243"/>
            <a:ext cx="10353762" cy="4764157"/>
          </a:xfrm>
        </p:spPr>
        <p:txBody>
          <a:bodyPr>
            <a:normAutofit/>
          </a:bodyPr>
          <a:lstStyle/>
          <a:p>
            <a:pPr algn="just"/>
            <a:r>
              <a:rPr lang="en-US" dirty="0"/>
              <a:t>Our dataset includes images of different categories of waste such as cardboard images, paper, plastic, metal, glass, other trash images,etc</a:t>
            </a:r>
          </a:p>
          <a:p>
            <a:pPr algn="just"/>
            <a:r>
              <a:rPr lang="en-US" dirty="0"/>
              <a:t>This includes:</a:t>
            </a:r>
          </a:p>
          <a:p>
            <a:pPr algn="just"/>
            <a:r>
              <a:rPr lang="en-US" dirty="0"/>
              <a:t>Cardboard:- 403 images</a:t>
            </a:r>
          </a:p>
          <a:p>
            <a:pPr algn="just"/>
            <a:r>
              <a:rPr lang="en-US" dirty="0"/>
              <a:t>Glass :- 501 images</a:t>
            </a:r>
          </a:p>
          <a:p>
            <a:pPr algn="just"/>
            <a:r>
              <a:rPr lang="en-US" dirty="0"/>
              <a:t>Metal:-  410 images</a:t>
            </a:r>
          </a:p>
          <a:p>
            <a:pPr algn="just"/>
            <a:r>
              <a:rPr lang="en-US" dirty="0"/>
              <a:t>Paper:-  594 images</a:t>
            </a:r>
          </a:p>
          <a:p>
            <a:pPr algn="just"/>
            <a:r>
              <a:rPr lang="en-US" dirty="0"/>
              <a:t>Plastic :- 492 images</a:t>
            </a:r>
          </a:p>
          <a:p>
            <a:pPr algn="just"/>
            <a:r>
              <a:rPr lang="en-US" dirty="0"/>
              <a:t>Other Trash:- 137 images</a:t>
            </a:r>
          </a:p>
          <a:p>
            <a:pPr algn="just"/>
            <a:r>
              <a:rPr lang="en-US" dirty="0"/>
              <a:t>Total around:-  approximately 2500 images</a:t>
            </a:r>
            <a:endParaRPr lang="en-IN" dirty="0"/>
          </a:p>
        </p:txBody>
      </p:sp>
    </p:spTree>
    <p:extLst>
      <p:ext uri="{BB962C8B-B14F-4D97-AF65-F5344CB8AC3E}">
        <p14:creationId xmlns:p14="http://schemas.microsoft.com/office/powerpoint/2010/main" val="865489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27195-AFF7-4210-9701-00D7E8CFDE84}"/>
              </a:ext>
            </a:extLst>
          </p:cNvPr>
          <p:cNvSpPr>
            <a:spLocks noGrp="1"/>
          </p:cNvSpPr>
          <p:nvPr>
            <p:ph type="title"/>
          </p:nvPr>
        </p:nvSpPr>
        <p:spPr>
          <a:xfrm>
            <a:off x="-15360" y="124187"/>
            <a:ext cx="12099235" cy="1325563"/>
          </a:xfrm>
        </p:spPr>
        <p:txBody>
          <a:bodyPr/>
          <a:lstStyle/>
          <a:p>
            <a:r>
              <a:rPr lang="en-US" u="sng" dirty="0"/>
              <a:t>IMAGES FROM DATASET FOR CLASSSIFICATION</a:t>
            </a:r>
            <a:endParaRPr lang="en-IN" u="sng" dirty="0"/>
          </a:p>
        </p:txBody>
      </p:sp>
      <p:pic>
        <p:nvPicPr>
          <p:cNvPr id="13" name="Picture 12">
            <a:extLst>
              <a:ext uri="{FF2B5EF4-FFF2-40B4-BE49-F238E27FC236}">
                <a16:creationId xmlns:a16="http://schemas.microsoft.com/office/drawing/2014/main" id="{B6EEA111-9B4F-4370-B678-680B4BC48F25}"/>
              </a:ext>
            </a:extLst>
          </p:cNvPr>
          <p:cNvPicPr>
            <a:picLocks noChangeAspect="1"/>
          </p:cNvPicPr>
          <p:nvPr/>
        </p:nvPicPr>
        <p:blipFill>
          <a:blip r:embed="rId2"/>
          <a:stretch>
            <a:fillRect/>
          </a:stretch>
        </p:blipFill>
        <p:spPr>
          <a:xfrm>
            <a:off x="235434" y="1110905"/>
            <a:ext cx="3660706" cy="2318096"/>
          </a:xfrm>
          <a:prstGeom prst="rect">
            <a:avLst/>
          </a:prstGeom>
        </p:spPr>
      </p:pic>
      <p:pic>
        <p:nvPicPr>
          <p:cNvPr id="15" name="Picture 14">
            <a:extLst>
              <a:ext uri="{FF2B5EF4-FFF2-40B4-BE49-F238E27FC236}">
                <a16:creationId xmlns:a16="http://schemas.microsoft.com/office/drawing/2014/main" id="{3C08B7A3-BC8B-44D0-90DF-145AAE63B98D}"/>
              </a:ext>
            </a:extLst>
          </p:cNvPr>
          <p:cNvPicPr>
            <a:picLocks noChangeAspect="1"/>
          </p:cNvPicPr>
          <p:nvPr/>
        </p:nvPicPr>
        <p:blipFill>
          <a:blip r:embed="rId3"/>
          <a:stretch>
            <a:fillRect/>
          </a:stretch>
        </p:blipFill>
        <p:spPr>
          <a:xfrm>
            <a:off x="4041335" y="1110905"/>
            <a:ext cx="3700590" cy="2318095"/>
          </a:xfrm>
          <a:prstGeom prst="rect">
            <a:avLst/>
          </a:prstGeom>
        </p:spPr>
      </p:pic>
      <p:pic>
        <p:nvPicPr>
          <p:cNvPr id="17" name="Picture 16">
            <a:extLst>
              <a:ext uri="{FF2B5EF4-FFF2-40B4-BE49-F238E27FC236}">
                <a16:creationId xmlns:a16="http://schemas.microsoft.com/office/drawing/2014/main" id="{2D38075F-23DB-4F58-8003-59DCFC1D487D}"/>
              </a:ext>
            </a:extLst>
          </p:cNvPr>
          <p:cNvPicPr>
            <a:picLocks noChangeAspect="1"/>
          </p:cNvPicPr>
          <p:nvPr/>
        </p:nvPicPr>
        <p:blipFill>
          <a:blip r:embed="rId4"/>
          <a:stretch>
            <a:fillRect/>
          </a:stretch>
        </p:blipFill>
        <p:spPr>
          <a:xfrm>
            <a:off x="235433" y="3675822"/>
            <a:ext cx="3660707" cy="2459935"/>
          </a:xfrm>
          <a:prstGeom prst="rect">
            <a:avLst/>
          </a:prstGeom>
        </p:spPr>
      </p:pic>
      <p:pic>
        <p:nvPicPr>
          <p:cNvPr id="19" name="Picture 18">
            <a:extLst>
              <a:ext uri="{FF2B5EF4-FFF2-40B4-BE49-F238E27FC236}">
                <a16:creationId xmlns:a16="http://schemas.microsoft.com/office/drawing/2014/main" id="{80073A59-4865-43DA-A79F-A76AF21E6F84}"/>
              </a:ext>
            </a:extLst>
          </p:cNvPr>
          <p:cNvPicPr>
            <a:picLocks noChangeAspect="1"/>
          </p:cNvPicPr>
          <p:nvPr/>
        </p:nvPicPr>
        <p:blipFill>
          <a:blip r:embed="rId5"/>
          <a:stretch>
            <a:fillRect/>
          </a:stretch>
        </p:blipFill>
        <p:spPr>
          <a:xfrm>
            <a:off x="4041335" y="3675822"/>
            <a:ext cx="3700590" cy="2459935"/>
          </a:xfrm>
          <a:prstGeom prst="rect">
            <a:avLst/>
          </a:prstGeom>
        </p:spPr>
      </p:pic>
      <p:pic>
        <p:nvPicPr>
          <p:cNvPr id="21" name="Picture 20">
            <a:extLst>
              <a:ext uri="{FF2B5EF4-FFF2-40B4-BE49-F238E27FC236}">
                <a16:creationId xmlns:a16="http://schemas.microsoft.com/office/drawing/2014/main" id="{C715D36E-BCE1-4731-B0DD-E491E45A8433}"/>
              </a:ext>
            </a:extLst>
          </p:cNvPr>
          <p:cNvPicPr>
            <a:picLocks noChangeAspect="1"/>
          </p:cNvPicPr>
          <p:nvPr/>
        </p:nvPicPr>
        <p:blipFill>
          <a:blip r:embed="rId6"/>
          <a:stretch>
            <a:fillRect/>
          </a:stretch>
        </p:blipFill>
        <p:spPr>
          <a:xfrm>
            <a:off x="7887120" y="1110905"/>
            <a:ext cx="4075282" cy="2387669"/>
          </a:xfrm>
          <a:prstGeom prst="rect">
            <a:avLst/>
          </a:prstGeom>
        </p:spPr>
      </p:pic>
      <p:pic>
        <p:nvPicPr>
          <p:cNvPr id="23" name="Picture 22">
            <a:extLst>
              <a:ext uri="{FF2B5EF4-FFF2-40B4-BE49-F238E27FC236}">
                <a16:creationId xmlns:a16="http://schemas.microsoft.com/office/drawing/2014/main" id="{A3333AFB-261E-4438-865C-ABCB29839C53}"/>
              </a:ext>
            </a:extLst>
          </p:cNvPr>
          <p:cNvPicPr>
            <a:picLocks noChangeAspect="1"/>
          </p:cNvPicPr>
          <p:nvPr/>
        </p:nvPicPr>
        <p:blipFill>
          <a:blip r:embed="rId7"/>
          <a:stretch>
            <a:fillRect/>
          </a:stretch>
        </p:blipFill>
        <p:spPr>
          <a:xfrm>
            <a:off x="7887120" y="3675822"/>
            <a:ext cx="4069447" cy="2459935"/>
          </a:xfrm>
          <a:prstGeom prst="rect">
            <a:avLst/>
          </a:prstGeom>
        </p:spPr>
      </p:pic>
    </p:spTree>
    <p:extLst>
      <p:ext uri="{BB962C8B-B14F-4D97-AF65-F5344CB8AC3E}">
        <p14:creationId xmlns:p14="http://schemas.microsoft.com/office/powerpoint/2010/main" val="1122157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D0C84-FD7C-4C4C-B7D5-FA833106F011}"/>
              </a:ext>
            </a:extLst>
          </p:cNvPr>
          <p:cNvSpPr>
            <a:spLocks noGrp="1"/>
          </p:cNvSpPr>
          <p:nvPr>
            <p:ph type="title"/>
          </p:nvPr>
        </p:nvSpPr>
        <p:spPr>
          <a:xfrm>
            <a:off x="915311" y="-3970"/>
            <a:ext cx="10353762" cy="706335"/>
          </a:xfrm>
        </p:spPr>
        <p:txBody>
          <a:bodyPr>
            <a:normAutofit fontScale="90000"/>
          </a:bodyPr>
          <a:lstStyle/>
          <a:p>
            <a:r>
              <a:rPr lang="en-US" dirty="0"/>
              <a:t> Implementation OF CLASSIFICATION MODEL</a:t>
            </a:r>
            <a:endParaRPr lang="en-IN" dirty="0"/>
          </a:p>
        </p:txBody>
      </p:sp>
      <p:pic>
        <p:nvPicPr>
          <p:cNvPr id="2050" name="Picture 2">
            <a:extLst>
              <a:ext uri="{FF2B5EF4-FFF2-40B4-BE49-F238E27FC236}">
                <a16:creationId xmlns:a16="http://schemas.microsoft.com/office/drawing/2014/main" id="{DA64B0AC-033D-40E0-B894-5BD15DEA1B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4578" y="3755575"/>
            <a:ext cx="5719671" cy="295503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5DB585C4-1EF9-4596-A135-5979007A1B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9" y="652358"/>
            <a:ext cx="5895975" cy="2997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DF52D0D-3576-4A7C-8DE1-1444B1E9E02B}"/>
              </a:ext>
            </a:extLst>
          </p:cNvPr>
          <p:cNvPicPr>
            <a:picLocks noChangeAspect="1"/>
          </p:cNvPicPr>
          <p:nvPr/>
        </p:nvPicPr>
        <p:blipFill>
          <a:blip r:embed="rId4"/>
          <a:stretch>
            <a:fillRect/>
          </a:stretch>
        </p:blipFill>
        <p:spPr>
          <a:xfrm>
            <a:off x="6291884" y="652358"/>
            <a:ext cx="5370705" cy="2997200"/>
          </a:xfrm>
          <a:prstGeom prst="rect">
            <a:avLst/>
          </a:prstGeom>
        </p:spPr>
      </p:pic>
    </p:spTree>
    <p:extLst>
      <p:ext uri="{BB962C8B-B14F-4D97-AF65-F5344CB8AC3E}">
        <p14:creationId xmlns:p14="http://schemas.microsoft.com/office/powerpoint/2010/main" val="3874475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019CC-A5BC-4374-87A5-9DA42FAE041E}"/>
              </a:ext>
            </a:extLst>
          </p:cNvPr>
          <p:cNvSpPr>
            <a:spLocks noGrp="1"/>
          </p:cNvSpPr>
          <p:nvPr>
            <p:ph type="title"/>
          </p:nvPr>
        </p:nvSpPr>
        <p:spPr>
          <a:xfrm>
            <a:off x="913795" y="225288"/>
            <a:ext cx="10353761" cy="1007164"/>
          </a:xfrm>
        </p:spPr>
        <p:txBody>
          <a:bodyPr/>
          <a:lstStyle/>
          <a:p>
            <a:r>
              <a:rPr lang="en-US" dirty="0"/>
              <a:t>introduction</a:t>
            </a:r>
          </a:p>
        </p:txBody>
      </p:sp>
      <p:sp>
        <p:nvSpPr>
          <p:cNvPr id="3" name="Content Placeholder 2">
            <a:extLst>
              <a:ext uri="{FF2B5EF4-FFF2-40B4-BE49-F238E27FC236}">
                <a16:creationId xmlns:a16="http://schemas.microsoft.com/office/drawing/2014/main" id="{731E113F-006B-4A8A-8B5A-AA1D62D32B78}"/>
              </a:ext>
            </a:extLst>
          </p:cNvPr>
          <p:cNvSpPr>
            <a:spLocks noGrp="1"/>
          </p:cNvSpPr>
          <p:nvPr>
            <p:ph idx="1"/>
          </p:nvPr>
        </p:nvSpPr>
        <p:spPr>
          <a:xfrm>
            <a:off x="800100" y="1232452"/>
            <a:ext cx="10702027" cy="5154061"/>
          </a:xfrm>
        </p:spPr>
        <p:txBody>
          <a:bodyPr>
            <a:normAutofit/>
          </a:bodyPr>
          <a:lstStyle/>
          <a:p>
            <a:pPr algn="just"/>
            <a:r>
              <a:rPr lang="en-US" dirty="0">
                <a:latin typeface="Roboto" panose="02000000000000000000" pitchFamily="2" charset="0"/>
                <a:ea typeface="Roboto" panose="02000000000000000000" pitchFamily="2" charset="0"/>
              </a:rPr>
              <a:t> Waste Management is a fundamental issue in all parts of the world. As the population is on the rise, waste and in turn pollution rises in both urban and rural settings. Most of the waste collected is dumped into landfills, which is rising, and is predicted to increase by 70 percent by 2025. With the emerging urban areas, there has been a steady increase in waste that is being dumped.</a:t>
            </a:r>
          </a:p>
          <a:p>
            <a:pPr algn="just"/>
            <a:r>
              <a:rPr lang="en-US" dirty="0">
                <a:latin typeface="Roboto" panose="02000000000000000000" pitchFamily="2" charset="0"/>
                <a:ea typeface="Roboto" panose="02000000000000000000" pitchFamily="2" charset="0"/>
              </a:rPr>
              <a:t>Improper disposal of waste harms the environment around us, leading to pollution, and many more hazards to air, water, soil and diseases. There has been a push for digitization of this, as technology is rapidly growing.  To tackle this, we have proposed a system which will automate the work of distinguishing between different types of wastes, such as metals, plastics, paper and many more. Using Deep Learning, we plan on training a data set, which can then be used to identify the waste. This will be helpful is recycling of waste, as well as proper disposal of waste which is biodegradable, and thus help the environment, while being efficient.</a:t>
            </a:r>
          </a:p>
        </p:txBody>
      </p:sp>
    </p:spTree>
    <p:extLst>
      <p:ext uri="{BB962C8B-B14F-4D97-AF65-F5344CB8AC3E}">
        <p14:creationId xmlns:p14="http://schemas.microsoft.com/office/powerpoint/2010/main" val="4110787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C8FD0A1-F532-4388-8EF0-5A01D6501349}"/>
              </a:ext>
            </a:extLst>
          </p:cNvPr>
          <p:cNvPicPr>
            <a:picLocks noChangeAspect="1"/>
          </p:cNvPicPr>
          <p:nvPr/>
        </p:nvPicPr>
        <p:blipFill>
          <a:blip r:embed="rId2"/>
          <a:stretch>
            <a:fillRect/>
          </a:stretch>
        </p:blipFill>
        <p:spPr>
          <a:xfrm>
            <a:off x="159026" y="2199861"/>
            <a:ext cx="5584000" cy="3578978"/>
          </a:xfrm>
          <a:prstGeom prst="rect">
            <a:avLst/>
          </a:prstGeom>
        </p:spPr>
      </p:pic>
      <p:pic>
        <p:nvPicPr>
          <p:cNvPr id="15" name="Picture 14">
            <a:extLst>
              <a:ext uri="{FF2B5EF4-FFF2-40B4-BE49-F238E27FC236}">
                <a16:creationId xmlns:a16="http://schemas.microsoft.com/office/drawing/2014/main" id="{CC62AEC8-FE5B-4A04-BCCC-6E0599D914C4}"/>
              </a:ext>
            </a:extLst>
          </p:cNvPr>
          <p:cNvPicPr>
            <a:picLocks noChangeAspect="1"/>
          </p:cNvPicPr>
          <p:nvPr/>
        </p:nvPicPr>
        <p:blipFill>
          <a:blip r:embed="rId3"/>
          <a:stretch>
            <a:fillRect/>
          </a:stretch>
        </p:blipFill>
        <p:spPr>
          <a:xfrm>
            <a:off x="5982724" y="2199861"/>
            <a:ext cx="5940090" cy="3578978"/>
          </a:xfrm>
          <a:prstGeom prst="rect">
            <a:avLst/>
          </a:prstGeom>
        </p:spPr>
      </p:pic>
      <p:sp>
        <p:nvSpPr>
          <p:cNvPr id="2" name="Title 1">
            <a:extLst>
              <a:ext uri="{FF2B5EF4-FFF2-40B4-BE49-F238E27FC236}">
                <a16:creationId xmlns:a16="http://schemas.microsoft.com/office/drawing/2014/main" id="{A8C5FB81-EE9A-421E-9D2B-23ED0F8582A0}"/>
              </a:ext>
            </a:extLst>
          </p:cNvPr>
          <p:cNvSpPr>
            <a:spLocks noGrp="1"/>
          </p:cNvSpPr>
          <p:nvPr>
            <p:ph type="title"/>
          </p:nvPr>
        </p:nvSpPr>
        <p:spPr/>
        <p:txBody>
          <a:bodyPr/>
          <a:lstStyle/>
          <a:p>
            <a:r>
              <a:rPr lang="en-US" dirty="0"/>
              <a:t>PREDICTION OUTPUT OF MODEL IN COLAB</a:t>
            </a:r>
            <a:endParaRPr lang="en-IN" dirty="0"/>
          </a:p>
        </p:txBody>
      </p:sp>
    </p:spTree>
    <p:extLst>
      <p:ext uri="{BB962C8B-B14F-4D97-AF65-F5344CB8AC3E}">
        <p14:creationId xmlns:p14="http://schemas.microsoft.com/office/powerpoint/2010/main" val="1373626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F7763E2-5907-4A21-9595-3C28D60A6E37}"/>
              </a:ext>
            </a:extLst>
          </p:cNvPr>
          <p:cNvSpPr>
            <a:spLocks noGrp="1"/>
          </p:cNvSpPr>
          <p:nvPr>
            <p:ph type="title"/>
          </p:nvPr>
        </p:nvSpPr>
        <p:spPr>
          <a:xfrm>
            <a:off x="821029" y="0"/>
            <a:ext cx="10353761" cy="681557"/>
          </a:xfrm>
        </p:spPr>
        <p:txBody>
          <a:bodyPr/>
          <a:lstStyle/>
          <a:p>
            <a:r>
              <a:rPr lang="en-IN" dirty="0"/>
              <a:t>Screenshots</a:t>
            </a:r>
          </a:p>
        </p:txBody>
      </p:sp>
      <p:pic>
        <p:nvPicPr>
          <p:cNvPr id="3" name="Content Placeholder 2">
            <a:extLst>
              <a:ext uri="{FF2B5EF4-FFF2-40B4-BE49-F238E27FC236}">
                <a16:creationId xmlns:a16="http://schemas.microsoft.com/office/drawing/2014/main" id="{7448331F-C2F4-467A-A778-8198BE32E174}"/>
              </a:ext>
            </a:extLst>
          </p:cNvPr>
          <p:cNvPicPr>
            <a:picLocks noGrp="1" noChangeAspect="1"/>
          </p:cNvPicPr>
          <p:nvPr>
            <p:ph idx="1"/>
          </p:nvPr>
        </p:nvPicPr>
        <p:blipFill>
          <a:blip r:embed="rId2"/>
          <a:stretch>
            <a:fillRect/>
          </a:stretch>
        </p:blipFill>
        <p:spPr>
          <a:xfrm>
            <a:off x="499980" y="800100"/>
            <a:ext cx="5443619" cy="2652363"/>
          </a:xfrm>
        </p:spPr>
      </p:pic>
      <p:pic>
        <p:nvPicPr>
          <p:cNvPr id="4" name="Content Placeholder 4">
            <a:extLst>
              <a:ext uri="{FF2B5EF4-FFF2-40B4-BE49-F238E27FC236}">
                <a16:creationId xmlns:a16="http://schemas.microsoft.com/office/drawing/2014/main" id="{9024CB49-36E9-4DA4-8C58-81772E2AA308}"/>
              </a:ext>
            </a:extLst>
          </p:cNvPr>
          <p:cNvPicPr>
            <a:picLocks noChangeAspect="1"/>
          </p:cNvPicPr>
          <p:nvPr/>
        </p:nvPicPr>
        <p:blipFill>
          <a:blip r:embed="rId3"/>
          <a:stretch>
            <a:fillRect/>
          </a:stretch>
        </p:blipFill>
        <p:spPr>
          <a:xfrm>
            <a:off x="6308196" y="800101"/>
            <a:ext cx="5310410" cy="2628900"/>
          </a:xfrm>
          <a:prstGeom prst="rect">
            <a:avLst/>
          </a:prstGeom>
        </p:spPr>
      </p:pic>
      <p:pic>
        <p:nvPicPr>
          <p:cNvPr id="5" name="Content Placeholder 4">
            <a:extLst>
              <a:ext uri="{FF2B5EF4-FFF2-40B4-BE49-F238E27FC236}">
                <a16:creationId xmlns:a16="http://schemas.microsoft.com/office/drawing/2014/main" id="{D11D95AD-EDCD-48CE-BFE9-7B77863FB039}"/>
              </a:ext>
            </a:extLst>
          </p:cNvPr>
          <p:cNvPicPr>
            <a:picLocks noChangeAspect="1"/>
          </p:cNvPicPr>
          <p:nvPr/>
        </p:nvPicPr>
        <p:blipFill>
          <a:blip r:embed="rId4"/>
          <a:stretch>
            <a:fillRect/>
          </a:stretch>
        </p:blipFill>
        <p:spPr>
          <a:xfrm>
            <a:off x="499981" y="3655265"/>
            <a:ext cx="5443620" cy="2960286"/>
          </a:xfrm>
          <a:prstGeom prst="rect">
            <a:avLst/>
          </a:prstGeom>
        </p:spPr>
      </p:pic>
      <p:pic>
        <p:nvPicPr>
          <p:cNvPr id="6" name="Content Placeholder 4">
            <a:extLst>
              <a:ext uri="{FF2B5EF4-FFF2-40B4-BE49-F238E27FC236}">
                <a16:creationId xmlns:a16="http://schemas.microsoft.com/office/drawing/2014/main" id="{F7048018-FAAA-44C5-A256-1118764B9B8E}"/>
              </a:ext>
            </a:extLst>
          </p:cNvPr>
          <p:cNvPicPr>
            <a:picLocks noChangeAspect="1"/>
          </p:cNvPicPr>
          <p:nvPr/>
        </p:nvPicPr>
        <p:blipFill>
          <a:blip r:embed="rId5"/>
          <a:stretch>
            <a:fillRect/>
          </a:stretch>
        </p:blipFill>
        <p:spPr>
          <a:xfrm>
            <a:off x="6308196" y="3655265"/>
            <a:ext cx="5310411" cy="2960286"/>
          </a:xfrm>
          <a:prstGeom prst="rect">
            <a:avLst/>
          </a:prstGeom>
        </p:spPr>
      </p:pic>
    </p:spTree>
    <p:extLst>
      <p:ext uri="{BB962C8B-B14F-4D97-AF65-F5344CB8AC3E}">
        <p14:creationId xmlns:p14="http://schemas.microsoft.com/office/powerpoint/2010/main" val="2070425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0437-2395-4726-B6D0-F63086B91644}"/>
              </a:ext>
            </a:extLst>
          </p:cNvPr>
          <p:cNvSpPr>
            <a:spLocks noGrp="1"/>
          </p:cNvSpPr>
          <p:nvPr>
            <p:ph type="title"/>
          </p:nvPr>
        </p:nvSpPr>
        <p:spPr>
          <a:xfrm>
            <a:off x="919118" y="-332409"/>
            <a:ext cx="10353761" cy="1326321"/>
          </a:xfrm>
        </p:spPr>
        <p:txBody>
          <a:bodyPr/>
          <a:lstStyle/>
          <a:p>
            <a:r>
              <a:rPr lang="en-IN" dirty="0"/>
              <a:t>SCREENSHOTS</a:t>
            </a:r>
          </a:p>
        </p:txBody>
      </p:sp>
      <p:pic>
        <p:nvPicPr>
          <p:cNvPr id="5" name="Content Placeholder 4">
            <a:extLst>
              <a:ext uri="{FF2B5EF4-FFF2-40B4-BE49-F238E27FC236}">
                <a16:creationId xmlns:a16="http://schemas.microsoft.com/office/drawing/2014/main" id="{DA01B223-BA19-4BA1-92E6-118ECA9BBCE7}"/>
              </a:ext>
            </a:extLst>
          </p:cNvPr>
          <p:cNvPicPr>
            <a:picLocks noGrp="1" noChangeAspect="1"/>
          </p:cNvPicPr>
          <p:nvPr>
            <p:ph idx="1"/>
          </p:nvPr>
        </p:nvPicPr>
        <p:blipFill>
          <a:blip r:embed="rId2"/>
          <a:stretch>
            <a:fillRect/>
          </a:stretch>
        </p:blipFill>
        <p:spPr>
          <a:xfrm>
            <a:off x="642938" y="736760"/>
            <a:ext cx="5200649" cy="2792253"/>
          </a:xfrm>
        </p:spPr>
      </p:pic>
      <p:pic>
        <p:nvPicPr>
          <p:cNvPr id="4" name="Content Placeholder 4">
            <a:extLst>
              <a:ext uri="{FF2B5EF4-FFF2-40B4-BE49-F238E27FC236}">
                <a16:creationId xmlns:a16="http://schemas.microsoft.com/office/drawing/2014/main" id="{5C30F514-B4E1-466F-AF5F-DC217DF0A9F0}"/>
              </a:ext>
            </a:extLst>
          </p:cNvPr>
          <p:cNvPicPr>
            <a:picLocks noChangeAspect="1"/>
          </p:cNvPicPr>
          <p:nvPr/>
        </p:nvPicPr>
        <p:blipFill>
          <a:blip r:embed="rId3"/>
          <a:stretch>
            <a:fillRect/>
          </a:stretch>
        </p:blipFill>
        <p:spPr>
          <a:xfrm>
            <a:off x="6196841" y="736760"/>
            <a:ext cx="5417841" cy="2792253"/>
          </a:xfrm>
          <a:prstGeom prst="rect">
            <a:avLst/>
          </a:prstGeom>
        </p:spPr>
      </p:pic>
      <p:pic>
        <p:nvPicPr>
          <p:cNvPr id="6" name="Content Placeholder 4">
            <a:extLst>
              <a:ext uri="{FF2B5EF4-FFF2-40B4-BE49-F238E27FC236}">
                <a16:creationId xmlns:a16="http://schemas.microsoft.com/office/drawing/2014/main" id="{BBA6A4D3-99CB-4892-9407-E09EFE749149}"/>
              </a:ext>
            </a:extLst>
          </p:cNvPr>
          <p:cNvPicPr>
            <a:picLocks noChangeAspect="1"/>
          </p:cNvPicPr>
          <p:nvPr/>
        </p:nvPicPr>
        <p:blipFill>
          <a:blip r:embed="rId4"/>
          <a:stretch>
            <a:fillRect/>
          </a:stretch>
        </p:blipFill>
        <p:spPr>
          <a:xfrm>
            <a:off x="642939" y="3775627"/>
            <a:ext cx="5200648" cy="2868379"/>
          </a:xfrm>
          <a:prstGeom prst="rect">
            <a:avLst/>
          </a:prstGeom>
        </p:spPr>
      </p:pic>
      <p:pic>
        <p:nvPicPr>
          <p:cNvPr id="7" name="Content Placeholder 4">
            <a:extLst>
              <a:ext uri="{FF2B5EF4-FFF2-40B4-BE49-F238E27FC236}">
                <a16:creationId xmlns:a16="http://schemas.microsoft.com/office/drawing/2014/main" id="{F02C710F-7276-47B9-B8DB-82797C8DA45D}"/>
              </a:ext>
            </a:extLst>
          </p:cNvPr>
          <p:cNvPicPr>
            <a:picLocks noChangeAspect="1"/>
          </p:cNvPicPr>
          <p:nvPr/>
        </p:nvPicPr>
        <p:blipFill>
          <a:blip r:embed="rId5"/>
          <a:stretch>
            <a:fillRect/>
          </a:stretch>
        </p:blipFill>
        <p:spPr>
          <a:xfrm>
            <a:off x="6196841" y="3775627"/>
            <a:ext cx="5417841" cy="2868379"/>
          </a:xfrm>
          <a:prstGeom prst="rect">
            <a:avLst/>
          </a:prstGeom>
        </p:spPr>
      </p:pic>
    </p:spTree>
    <p:extLst>
      <p:ext uri="{BB962C8B-B14F-4D97-AF65-F5344CB8AC3E}">
        <p14:creationId xmlns:p14="http://schemas.microsoft.com/office/powerpoint/2010/main" val="360971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093C4-B575-4C7E-A9D5-62342C4462B0}"/>
              </a:ext>
            </a:extLst>
          </p:cNvPr>
          <p:cNvSpPr>
            <a:spLocks noGrp="1"/>
          </p:cNvSpPr>
          <p:nvPr>
            <p:ph type="title"/>
          </p:nvPr>
        </p:nvSpPr>
        <p:spPr>
          <a:xfrm>
            <a:off x="919119" y="1"/>
            <a:ext cx="10353761" cy="844186"/>
          </a:xfrm>
        </p:spPr>
        <p:txBody>
          <a:bodyPr/>
          <a:lstStyle/>
          <a:p>
            <a:r>
              <a:rPr lang="en-IN" dirty="0"/>
              <a:t>SCREENSHOTS</a:t>
            </a:r>
          </a:p>
        </p:txBody>
      </p:sp>
      <p:pic>
        <p:nvPicPr>
          <p:cNvPr id="7" name="Picture 6">
            <a:extLst>
              <a:ext uri="{FF2B5EF4-FFF2-40B4-BE49-F238E27FC236}">
                <a16:creationId xmlns:a16="http://schemas.microsoft.com/office/drawing/2014/main" id="{8A80AEA3-C7EB-4C83-8D63-42F29A9717E9}"/>
              </a:ext>
            </a:extLst>
          </p:cNvPr>
          <p:cNvPicPr>
            <a:picLocks noChangeAspect="1"/>
          </p:cNvPicPr>
          <p:nvPr/>
        </p:nvPicPr>
        <p:blipFill>
          <a:blip r:embed="rId2"/>
          <a:stretch>
            <a:fillRect/>
          </a:stretch>
        </p:blipFill>
        <p:spPr>
          <a:xfrm>
            <a:off x="6455550" y="828675"/>
            <a:ext cx="5017313" cy="2891803"/>
          </a:xfrm>
          <a:prstGeom prst="rect">
            <a:avLst/>
          </a:prstGeom>
        </p:spPr>
      </p:pic>
      <p:pic>
        <p:nvPicPr>
          <p:cNvPr id="9" name="Picture 8">
            <a:extLst>
              <a:ext uri="{FF2B5EF4-FFF2-40B4-BE49-F238E27FC236}">
                <a16:creationId xmlns:a16="http://schemas.microsoft.com/office/drawing/2014/main" id="{914468D3-FE25-4C0F-8D50-39F5B358BA26}"/>
              </a:ext>
            </a:extLst>
          </p:cNvPr>
          <p:cNvPicPr>
            <a:picLocks noChangeAspect="1"/>
          </p:cNvPicPr>
          <p:nvPr/>
        </p:nvPicPr>
        <p:blipFill>
          <a:blip r:embed="rId3"/>
          <a:stretch>
            <a:fillRect/>
          </a:stretch>
        </p:blipFill>
        <p:spPr>
          <a:xfrm>
            <a:off x="919119" y="3841520"/>
            <a:ext cx="5338806" cy="2755250"/>
          </a:xfrm>
          <a:prstGeom prst="rect">
            <a:avLst/>
          </a:prstGeom>
        </p:spPr>
      </p:pic>
      <p:pic>
        <p:nvPicPr>
          <p:cNvPr id="11" name="Picture 10">
            <a:extLst>
              <a:ext uri="{FF2B5EF4-FFF2-40B4-BE49-F238E27FC236}">
                <a16:creationId xmlns:a16="http://schemas.microsoft.com/office/drawing/2014/main" id="{5A4450DF-6CCA-4C77-9783-2F6E98F02D4F}"/>
              </a:ext>
            </a:extLst>
          </p:cNvPr>
          <p:cNvPicPr>
            <a:picLocks noChangeAspect="1"/>
          </p:cNvPicPr>
          <p:nvPr/>
        </p:nvPicPr>
        <p:blipFill>
          <a:blip r:embed="rId4"/>
          <a:stretch>
            <a:fillRect/>
          </a:stretch>
        </p:blipFill>
        <p:spPr>
          <a:xfrm>
            <a:off x="6455550" y="3841519"/>
            <a:ext cx="5017313" cy="2755250"/>
          </a:xfrm>
          <a:prstGeom prst="rect">
            <a:avLst/>
          </a:prstGeom>
        </p:spPr>
      </p:pic>
      <p:pic>
        <p:nvPicPr>
          <p:cNvPr id="13" name="Picture 12">
            <a:extLst>
              <a:ext uri="{FF2B5EF4-FFF2-40B4-BE49-F238E27FC236}">
                <a16:creationId xmlns:a16="http://schemas.microsoft.com/office/drawing/2014/main" id="{A34DBCD5-D86F-4083-83FA-6D267E3D9507}"/>
              </a:ext>
            </a:extLst>
          </p:cNvPr>
          <p:cNvPicPr>
            <a:picLocks noChangeAspect="1"/>
          </p:cNvPicPr>
          <p:nvPr/>
        </p:nvPicPr>
        <p:blipFill>
          <a:blip r:embed="rId5"/>
          <a:stretch>
            <a:fillRect/>
          </a:stretch>
        </p:blipFill>
        <p:spPr>
          <a:xfrm>
            <a:off x="919119" y="815664"/>
            <a:ext cx="5338806" cy="2891803"/>
          </a:xfrm>
          <a:prstGeom prst="rect">
            <a:avLst/>
          </a:prstGeom>
        </p:spPr>
      </p:pic>
    </p:spTree>
    <p:extLst>
      <p:ext uri="{BB962C8B-B14F-4D97-AF65-F5344CB8AC3E}">
        <p14:creationId xmlns:p14="http://schemas.microsoft.com/office/powerpoint/2010/main" val="3491566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C5E15-0EB2-4C61-AD39-70BDD9BFC6E9}"/>
              </a:ext>
            </a:extLst>
          </p:cNvPr>
          <p:cNvSpPr>
            <a:spLocks noGrp="1"/>
          </p:cNvSpPr>
          <p:nvPr>
            <p:ph type="title"/>
          </p:nvPr>
        </p:nvSpPr>
        <p:spPr>
          <a:xfrm>
            <a:off x="919119" y="228600"/>
            <a:ext cx="10353761" cy="1326321"/>
          </a:xfrm>
        </p:spPr>
        <p:txBody>
          <a:bodyPr/>
          <a:lstStyle/>
          <a:p>
            <a:r>
              <a:rPr lang="en-IN" dirty="0"/>
              <a:t>2. DISPOSAL RECYCLE SYSTEM</a:t>
            </a:r>
          </a:p>
        </p:txBody>
      </p:sp>
      <p:sp>
        <p:nvSpPr>
          <p:cNvPr id="3" name="Content Placeholder 2">
            <a:extLst>
              <a:ext uri="{FF2B5EF4-FFF2-40B4-BE49-F238E27FC236}">
                <a16:creationId xmlns:a16="http://schemas.microsoft.com/office/drawing/2014/main" id="{603A0773-0101-4BB8-AAD7-37BE8FB37917}"/>
              </a:ext>
            </a:extLst>
          </p:cNvPr>
          <p:cNvSpPr>
            <a:spLocks noGrp="1"/>
          </p:cNvSpPr>
          <p:nvPr>
            <p:ph idx="1"/>
          </p:nvPr>
        </p:nvSpPr>
        <p:spPr>
          <a:xfrm>
            <a:off x="0" y="1162331"/>
            <a:ext cx="5672138" cy="5095593"/>
          </a:xfrm>
        </p:spPr>
        <p:txBody>
          <a:bodyPr>
            <a:noAutofit/>
          </a:bodyPr>
          <a:lstStyle/>
          <a:p>
            <a:pPr algn="just">
              <a:buFont typeface="Wingdings" panose="05000000000000000000" pitchFamily="2" charset="2"/>
              <a:buChar char="q"/>
            </a:pPr>
            <a:endParaRPr lang="en-US" dirty="0"/>
          </a:p>
          <a:p>
            <a:pPr algn="just">
              <a:buFont typeface="Wingdings" panose="05000000000000000000" pitchFamily="2" charset="2"/>
              <a:buChar char="q"/>
            </a:pPr>
            <a:r>
              <a:rPr lang="en-US" dirty="0"/>
              <a:t> The purpose of the system is to collection of waste from the user. The waste collected is divided in 5 Categories : Paper, Plastic, Organic, Glass, Metal. The users can submit the information regarding their waste so that it can be located by the recycler so as for collection.</a:t>
            </a:r>
          </a:p>
          <a:p>
            <a:pPr algn="just">
              <a:buFont typeface="Wingdings" panose="05000000000000000000" pitchFamily="2" charset="2"/>
              <a:buChar char="q"/>
            </a:pPr>
            <a:r>
              <a:rPr lang="en-US" dirty="0"/>
              <a:t> Utilization of Waste : The company now, uses the waste by amicably collecting it, profusely processing it and efficiently recycling it.</a:t>
            </a:r>
          </a:p>
        </p:txBody>
      </p:sp>
      <p:pic>
        <p:nvPicPr>
          <p:cNvPr id="4" name="Content Placeholder 4">
            <a:extLst>
              <a:ext uri="{FF2B5EF4-FFF2-40B4-BE49-F238E27FC236}">
                <a16:creationId xmlns:a16="http://schemas.microsoft.com/office/drawing/2014/main" id="{DC416290-AC1C-4AD1-9FB5-BFA33ACDE5CA}"/>
              </a:ext>
            </a:extLst>
          </p:cNvPr>
          <p:cNvPicPr>
            <a:picLocks noChangeAspect="1"/>
          </p:cNvPicPr>
          <p:nvPr/>
        </p:nvPicPr>
        <p:blipFill rotWithShape="1">
          <a:blip r:embed="rId2"/>
          <a:srcRect t="7808" b="4689"/>
          <a:stretch/>
        </p:blipFill>
        <p:spPr>
          <a:xfrm>
            <a:off x="5857876" y="1889421"/>
            <a:ext cx="6146010" cy="3641412"/>
          </a:xfrm>
          <a:prstGeom prst="rect">
            <a:avLst/>
          </a:prstGeom>
        </p:spPr>
      </p:pic>
    </p:spTree>
    <p:extLst>
      <p:ext uri="{BB962C8B-B14F-4D97-AF65-F5344CB8AC3E}">
        <p14:creationId xmlns:p14="http://schemas.microsoft.com/office/powerpoint/2010/main" val="2411774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9CC3B-B848-45BB-80CD-EB3E4888E8BE}"/>
              </a:ext>
            </a:extLst>
          </p:cNvPr>
          <p:cNvSpPr>
            <a:spLocks noGrp="1"/>
          </p:cNvSpPr>
          <p:nvPr>
            <p:ph type="title"/>
          </p:nvPr>
        </p:nvSpPr>
        <p:spPr>
          <a:xfrm>
            <a:off x="919119" y="381000"/>
            <a:ext cx="10353761" cy="601133"/>
          </a:xfrm>
        </p:spPr>
        <p:txBody>
          <a:bodyPr/>
          <a:lstStyle/>
          <a:p>
            <a:r>
              <a:rPr lang="en-US" dirty="0"/>
              <a:t>Home page with chatbot</a:t>
            </a:r>
          </a:p>
        </p:txBody>
      </p:sp>
      <p:pic>
        <p:nvPicPr>
          <p:cNvPr id="11" name="Content Placeholder 10">
            <a:extLst>
              <a:ext uri="{FF2B5EF4-FFF2-40B4-BE49-F238E27FC236}">
                <a16:creationId xmlns:a16="http://schemas.microsoft.com/office/drawing/2014/main" id="{BCFCB6FD-E352-4131-8194-49837065785D}"/>
              </a:ext>
            </a:extLst>
          </p:cNvPr>
          <p:cNvPicPr>
            <a:picLocks noGrp="1" noChangeAspect="1"/>
          </p:cNvPicPr>
          <p:nvPr>
            <p:ph sz="half" idx="1"/>
          </p:nvPr>
        </p:nvPicPr>
        <p:blipFill rotWithShape="1">
          <a:blip r:embed="rId2"/>
          <a:srcRect t="7210" b="4770"/>
          <a:stretch/>
        </p:blipFill>
        <p:spPr>
          <a:xfrm>
            <a:off x="256907" y="1470253"/>
            <a:ext cx="7158306" cy="4439480"/>
          </a:xfrm>
        </p:spPr>
      </p:pic>
      <p:sp>
        <p:nvSpPr>
          <p:cNvPr id="12" name="Content Placeholder 11">
            <a:extLst>
              <a:ext uri="{FF2B5EF4-FFF2-40B4-BE49-F238E27FC236}">
                <a16:creationId xmlns:a16="http://schemas.microsoft.com/office/drawing/2014/main" id="{53597DCA-1F4F-4D55-8F00-968A2B1D6CA0}"/>
              </a:ext>
            </a:extLst>
          </p:cNvPr>
          <p:cNvSpPr>
            <a:spLocks noGrp="1"/>
          </p:cNvSpPr>
          <p:nvPr>
            <p:ph sz="half" idx="2"/>
          </p:nvPr>
        </p:nvSpPr>
        <p:spPr>
          <a:xfrm>
            <a:off x="7288567" y="1800225"/>
            <a:ext cx="4646526" cy="3990975"/>
          </a:xfrm>
        </p:spPr>
        <p:txBody>
          <a:bodyPr>
            <a:normAutofit fontScale="92500"/>
          </a:bodyPr>
          <a:lstStyle/>
          <a:p>
            <a:pPr algn="just">
              <a:lnSpc>
                <a:spcPct val="200000"/>
              </a:lnSpc>
            </a:pPr>
            <a:r>
              <a:rPr lang="en-US" dirty="0"/>
              <a:t>Here our home page consists of Dispose and Recycle options, where the user can dispose or request waste.</a:t>
            </a:r>
          </a:p>
          <a:p>
            <a:pPr algn="just">
              <a:lnSpc>
                <a:spcPct val="200000"/>
              </a:lnSpc>
            </a:pPr>
            <a:r>
              <a:rPr lang="en-US" dirty="0"/>
              <a:t>Along with this, we have also integrated a Chatbot which can help the user with basic queries.</a:t>
            </a:r>
          </a:p>
        </p:txBody>
      </p:sp>
    </p:spTree>
    <p:extLst>
      <p:ext uri="{BB962C8B-B14F-4D97-AF65-F5344CB8AC3E}">
        <p14:creationId xmlns:p14="http://schemas.microsoft.com/office/powerpoint/2010/main" val="34987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2543-3BC4-4C32-A136-B9F3C9F1A526}"/>
              </a:ext>
            </a:extLst>
          </p:cNvPr>
          <p:cNvSpPr>
            <a:spLocks noGrp="1"/>
          </p:cNvSpPr>
          <p:nvPr>
            <p:ph type="title"/>
          </p:nvPr>
        </p:nvSpPr>
        <p:spPr>
          <a:xfrm>
            <a:off x="913795" y="609600"/>
            <a:ext cx="10353761" cy="890588"/>
          </a:xfrm>
        </p:spPr>
        <p:txBody>
          <a:bodyPr/>
          <a:lstStyle/>
          <a:p>
            <a:r>
              <a:rPr lang="en-US" dirty="0"/>
              <a:t>Disposal FEATURE</a:t>
            </a:r>
          </a:p>
        </p:txBody>
      </p:sp>
      <p:pic>
        <p:nvPicPr>
          <p:cNvPr id="5" name="Content Placeholder 4">
            <a:extLst>
              <a:ext uri="{FF2B5EF4-FFF2-40B4-BE49-F238E27FC236}">
                <a16:creationId xmlns:a16="http://schemas.microsoft.com/office/drawing/2014/main" id="{4C637E38-A6E4-4056-8383-5651253CA27E}"/>
              </a:ext>
            </a:extLst>
          </p:cNvPr>
          <p:cNvPicPr>
            <a:picLocks noGrp="1" noChangeAspect="1"/>
          </p:cNvPicPr>
          <p:nvPr>
            <p:ph sz="half" idx="1"/>
          </p:nvPr>
        </p:nvPicPr>
        <p:blipFill rotWithShape="1">
          <a:blip r:embed="rId2"/>
          <a:srcRect t="8629" b="5284"/>
          <a:stretch/>
        </p:blipFill>
        <p:spPr>
          <a:xfrm>
            <a:off x="4810285" y="1811867"/>
            <a:ext cx="7063638" cy="3420532"/>
          </a:xfrm>
        </p:spPr>
      </p:pic>
      <p:sp>
        <p:nvSpPr>
          <p:cNvPr id="6" name="Content Placeholder 5">
            <a:extLst>
              <a:ext uri="{FF2B5EF4-FFF2-40B4-BE49-F238E27FC236}">
                <a16:creationId xmlns:a16="http://schemas.microsoft.com/office/drawing/2014/main" id="{EB83722D-CE79-4862-8B33-2E3AC8D4D82F}"/>
              </a:ext>
            </a:extLst>
          </p:cNvPr>
          <p:cNvSpPr>
            <a:spLocks noGrp="1"/>
          </p:cNvSpPr>
          <p:nvPr>
            <p:ph sz="half" idx="2"/>
          </p:nvPr>
        </p:nvSpPr>
        <p:spPr>
          <a:xfrm>
            <a:off x="318077" y="1811867"/>
            <a:ext cx="4492207" cy="4064000"/>
          </a:xfrm>
        </p:spPr>
        <p:txBody>
          <a:bodyPr>
            <a:normAutofit fontScale="92500" lnSpcReduction="20000"/>
          </a:bodyPr>
          <a:lstStyle/>
          <a:p>
            <a:pPr algn="just">
              <a:lnSpc>
                <a:spcPct val="200000"/>
              </a:lnSpc>
            </a:pPr>
            <a:r>
              <a:rPr lang="en-US" dirty="0"/>
              <a:t>Here the user can fill out the information regarding the waste they have present to dispose off.</a:t>
            </a:r>
          </a:p>
          <a:p>
            <a:pPr marL="0" indent="0" algn="just">
              <a:lnSpc>
                <a:spcPct val="200000"/>
              </a:lnSpc>
              <a:buNone/>
            </a:pPr>
            <a:endParaRPr lang="en-US" dirty="0"/>
          </a:p>
          <a:p>
            <a:pPr algn="just">
              <a:lnSpc>
                <a:spcPct val="200000"/>
              </a:lnSpc>
            </a:pPr>
            <a:r>
              <a:rPr lang="en-US" dirty="0"/>
              <a:t>This data is then stored in the database, where the collector can fetch it from.</a:t>
            </a:r>
          </a:p>
          <a:p>
            <a:pPr marL="0" indent="0" algn="just">
              <a:lnSpc>
                <a:spcPct val="200000"/>
              </a:lnSpc>
              <a:buNone/>
            </a:pPr>
            <a:endParaRPr lang="en-US" dirty="0"/>
          </a:p>
        </p:txBody>
      </p:sp>
    </p:spTree>
    <p:extLst>
      <p:ext uri="{BB962C8B-B14F-4D97-AF65-F5344CB8AC3E}">
        <p14:creationId xmlns:p14="http://schemas.microsoft.com/office/powerpoint/2010/main" val="36957653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EA439107-3A15-45FC-8CB4-CC05C50D87AA}"/>
              </a:ext>
            </a:extLst>
          </p:cNvPr>
          <p:cNvSpPr>
            <a:spLocks noGrp="1"/>
          </p:cNvSpPr>
          <p:nvPr>
            <p:ph type="title"/>
          </p:nvPr>
        </p:nvSpPr>
        <p:spPr>
          <a:xfrm>
            <a:off x="919119" y="272024"/>
            <a:ext cx="10353761" cy="507545"/>
          </a:xfrm>
        </p:spPr>
        <p:txBody>
          <a:bodyPr>
            <a:normAutofit fontScale="90000"/>
          </a:bodyPr>
          <a:lstStyle/>
          <a:p>
            <a:r>
              <a:rPr lang="en-US" dirty="0"/>
              <a:t>Recycle Option</a:t>
            </a:r>
          </a:p>
        </p:txBody>
      </p:sp>
      <p:pic>
        <p:nvPicPr>
          <p:cNvPr id="7" name="Content Placeholder 6">
            <a:extLst>
              <a:ext uri="{FF2B5EF4-FFF2-40B4-BE49-F238E27FC236}">
                <a16:creationId xmlns:a16="http://schemas.microsoft.com/office/drawing/2014/main" id="{1763B1CF-82CC-4D75-A309-A0EE3E6F8E52}"/>
              </a:ext>
            </a:extLst>
          </p:cNvPr>
          <p:cNvPicPr>
            <a:picLocks noGrp="1" noChangeAspect="1"/>
          </p:cNvPicPr>
          <p:nvPr>
            <p:ph sz="half" idx="1"/>
          </p:nvPr>
        </p:nvPicPr>
        <p:blipFill rotWithShape="1">
          <a:blip r:embed="rId2"/>
          <a:srcRect l="24" t="8447" r="1468" b="4988"/>
          <a:stretch/>
        </p:blipFill>
        <p:spPr>
          <a:xfrm>
            <a:off x="344682" y="988650"/>
            <a:ext cx="5338981" cy="2639112"/>
          </a:xfrm>
        </p:spPr>
      </p:pic>
      <p:sp>
        <p:nvSpPr>
          <p:cNvPr id="24" name="Content Placeholder 23">
            <a:extLst>
              <a:ext uri="{FF2B5EF4-FFF2-40B4-BE49-F238E27FC236}">
                <a16:creationId xmlns:a16="http://schemas.microsoft.com/office/drawing/2014/main" id="{A1A8619E-1EBB-4214-8521-E9FB57946AD9}"/>
              </a:ext>
            </a:extLst>
          </p:cNvPr>
          <p:cNvSpPr>
            <a:spLocks noGrp="1"/>
          </p:cNvSpPr>
          <p:nvPr>
            <p:ph sz="half" idx="2"/>
          </p:nvPr>
        </p:nvSpPr>
        <p:spPr>
          <a:xfrm>
            <a:off x="7515225" y="1489929"/>
            <a:ext cx="4514850" cy="4275666"/>
          </a:xfrm>
        </p:spPr>
        <p:txBody>
          <a:bodyPr>
            <a:normAutofit lnSpcReduction="10000"/>
          </a:bodyPr>
          <a:lstStyle/>
          <a:p>
            <a:pPr algn="just">
              <a:lnSpc>
                <a:spcPct val="200000"/>
              </a:lnSpc>
            </a:pPr>
            <a:r>
              <a:rPr lang="en-US" dirty="0"/>
              <a:t>The collectors of waste can use this feature to know about the waste which they can procure.</a:t>
            </a:r>
          </a:p>
          <a:p>
            <a:pPr algn="just">
              <a:lnSpc>
                <a:spcPct val="200000"/>
              </a:lnSpc>
            </a:pPr>
            <a:r>
              <a:rPr lang="en-US" dirty="0"/>
              <a:t>They can fill in the information, and then they will get results about the type of waste, the amount of waste and the distance.</a:t>
            </a:r>
          </a:p>
        </p:txBody>
      </p:sp>
      <p:pic>
        <p:nvPicPr>
          <p:cNvPr id="26" name="Picture 25">
            <a:extLst>
              <a:ext uri="{FF2B5EF4-FFF2-40B4-BE49-F238E27FC236}">
                <a16:creationId xmlns:a16="http://schemas.microsoft.com/office/drawing/2014/main" id="{08082106-EEF1-4CDF-A328-2D5505DBC105}"/>
              </a:ext>
            </a:extLst>
          </p:cNvPr>
          <p:cNvPicPr>
            <a:picLocks noChangeAspect="1"/>
          </p:cNvPicPr>
          <p:nvPr/>
        </p:nvPicPr>
        <p:blipFill rotWithShape="1">
          <a:blip r:embed="rId3"/>
          <a:srcRect t="8500" b="4946"/>
          <a:stretch/>
        </p:blipFill>
        <p:spPr>
          <a:xfrm>
            <a:off x="1888066" y="3693091"/>
            <a:ext cx="5420651" cy="2639112"/>
          </a:xfrm>
          <a:prstGeom prst="rect">
            <a:avLst/>
          </a:prstGeom>
        </p:spPr>
      </p:pic>
    </p:spTree>
    <p:extLst>
      <p:ext uri="{BB962C8B-B14F-4D97-AF65-F5344CB8AC3E}">
        <p14:creationId xmlns:p14="http://schemas.microsoft.com/office/powerpoint/2010/main" val="916191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2FEDC-5274-4304-8BC2-62279C7668FD}"/>
              </a:ext>
            </a:extLst>
          </p:cNvPr>
          <p:cNvSpPr>
            <a:spLocks noGrp="1"/>
          </p:cNvSpPr>
          <p:nvPr>
            <p:ph type="title"/>
          </p:nvPr>
        </p:nvSpPr>
        <p:spPr>
          <a:xfrm>
            <a:off x="924444" y="245304"/>
            <a:ext cx="10353761" cy="1326321"/>
          </a:xfrm>
        </p:spPr>
        <p:txBody>
          <a:bodyPr/>
          <a:lstStyle/>
          <a:p>
            <a:r>
              <a:rPr lang="en-IN" dirty="0"/>
              <a:t>3. GARBAGE TRUCK MONITORING SYSTEM</a:t>
            </a:r>
          </a:p>
        </p:txBody>
      </p:sp>
      <p:sp>
        <p:nvSpPr>
          <p:cNvPr id="3" name="Content Placeholder 2">
            <a:extLst>
              <a:ext uri="{FF2B5EF4-FFF2-40B4-BE49-F238E27FC236}">
                <a16:creationId xmlns:a16="http://schemas.microsoft.com/office/drawing/2014/main" id="{C41F2994-955B-4A3E-A5FB-8D6306497F25}"/>
              </a:ext>
            </a:extLst>
          </p:cNvPr>
          <p:cNvSpPr>
            <a:spLocks noGrp="1"/>
          </p:cNvSpPr>
          <p:nvPr>
            <p:ph idx="1"/>
          </p:nvPr>
        </p:nvSpPr>
        <p:spPr>
          <a:xfrm>
            <a:off x="628650" y="1357313"/>
            <a:ext cx="11029949" cy="5100637"/>
          </a:xfrm>
        </p:spPr>
        <p:txBody>
          <a:bodyPr>
            <a:noAutofit/>
          </a:bodyPr>
          <a:lstStyle/>
          <a:p>
            <a:pPr algn="just">
              <a:lnSpc>
                <a:spcPct val="200000"/>
              </a:lnSpc>
            </a:pPr>
            <a:r>
              <a:rPr lang="en-US" dirty="0"/>
              <a:t>Garbage Truck Monitoring System is a web based application service which is used  for automatic smart route generation for day-to-day garbage collection which minimizes the fuel consumption of garbage trucks by providing systematic routes on the basis of real time percentage level of garbage in the bins, capacity of trucks, road feasibility.</a:t>
            </a:r>
          </a:p>
          <a:p>
            <a:pPr algn="just">
              <a:lnSpc>
                <a:spcPct val="200000"/>
              </a:lnSpc>
            </a:pPr>
            <a:r>
              <a:rPr lang="en-US" dirty="0"/>
              <a:t>Garbage Truck Monitoring System is a role based system having three roles admin, driver and a citizen. Admin has a dashboard from which admin can add resources such as drivers, bins, depot, dumping ground and vehicles. Admin will have facility of viewing the current data in the system and monitor the drivers in real time.</a:t>
            </a:r>
            <a:endParaRPr lang="en-IN" dirty="0"/>
          </a:p>
        </p:txBody>
      </p:sp>
    </p:spTree>
    <p:extLst>
      <p:ext uri="{BB962C8B-B14F-4D97-AF65-F5344CB8AC3E}">
        <p14:creationId xmlns:p14="http://schemas.microsoft.com/office/powerpoint/2010/main" val="67094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93460-ED49-4DD2-BBC2-C1E73154C110}"/>
              </a:ext>
            </a:extLst>
          </p:cNvPr>
          <p:cNvSpPr>
            <a:spLocks noGrp="1"/>
          </p:cNvSpPr>
          <p:nvPr>
            <p:ph type="title"/>
          </p:nvPr>
        </p:nvSpPr>
        <p:spPr>
          <a:xfrm>
            <a:off x="913795" y="252413"/>
            <a:ext cx="10353761" cy="1326321"/>
          </a:xfrm>
        </p:spPr>
        <p:txBody>
          <a:bodyPr/>
          <a:lstStyle/>
          <a:p>
            <a:r>
              <a:rPr lang="en-IN" dirty="0"/>
              <a:t>FEATURES OF GTMS</a:t>
            </a:r>
          </a:p>
        </p:txBody>
      </p:sp>
      <p:sp>
        <p:nvSpPr>
          <p:cNvPr id="3" name="Content Placeholder 2">
            <a:extLst>
              <a:ext uri="{FF2B5EF4-FFF2-40B4-BE49-F238E27FC236}">
                <a16:creationId xmlns:a16="http://schemas.microsoft.com/office/drawing/2014/main" id="{0D0160B4-79D8-4126-814C-C7458E369FBA}"/>
              </a:ext>
            </a:extLst>
          </p:cNvPr>
          <p:cNvSpPr>
            <a:spLocks noGrp="1"/>
          </p:cNvSpPr>
          <p:nvPr>
            <p:ph idx="1"/>
          </p:nvPr>
        </p:nvSpPr>
        <p:spPr>
          <a:xfrm>
            <a:off x="913795" y="1214438"/>
            <a:ext cx="10353762" cy="5286375"/>
          </a:xfrm>
        </p:spPr>
        <p:txBody>
          <a:bodyPr>
            <a:noAutofit/>
          </a:bodyPr>
          <a:lstStyle/>
          <a:p>
            <a:pPr algn="ctr">
              <a:buFont typeface="Wingdings" panose="05000000000000000000" pitchFamily="2" charset="2"/>
              <a:buChar char="v"/>
            </a:pPr>
            <a:r>
              <a:rPr lang="en-IN" dirty="0"/>
              <a:t> 1) Add resources</a:t>
            </a:r>
          </a:p>
          <a:p>
            <a:pPr algn="ctr">
              <a:buFont typeface="Wingdings" panose="05000000000000000000" pitchFamily="2" charset="2"/>
              <a:buChar char="v"/>
            </a:pPr>
            <a:r>
              <a:rPr lang="en-IN" dirty="0"/>
              <a:t> 2) Add Driver</a:t>
            </a:r>
          </a:p>
          <a:p>
            <a:pPr algn="ctr">
              <a:buFont typeface="Wingdings" panose="05000000000000000000" pitchFamily="2" charset="2"/>
              <a:buChar char="v"/>
            </a:pPr>
            <a:r>
              <a:rPr lang="en-IN" dirty="0"/>
              <a:t> 3) Add Bin</a:t>
            </a:r>
          </a:p>
          <a:p>
            <a:pPr algn="ctr">
              <a:buFont typeface="Wingdings" panose="05000000000000000000" pitchFamily="2" charset="2"/>
              <a:buChar char="v"/>
            </a:pPr>
            <a:r>
              <a:rPr lang="en-IN" dirty="0"/>
              <a:t> 4) Add Depot</a:t>
            </a:r>
          </a:p>
          <a:p>
            <a:pPr algn="ctr">
              <a:buFont typeface="Wingdings" panose="05000000000000000000" pitchFamily="2" charset="2"/>
              <a:buChar char="v"/>
            </a:pPr>
            <a:r>
              <a:rPr lang="en-IN" dirty="0"/>
              <a:t> 5) Add Dumping Ground</a:t>
            </a:r>
          </a:p>
          <a:p>
            <a:pPr algn="ctr">
              <a:buFont typeface="Wingdings" panose="05000000000000000000" pitchFamily="2" charset="2"/>
              <a:buChar char="v"/>
            </a:pPr>
            <a:r>
              <a:rPr lang="en-IN" dirty="0"/>
              <a:t> 6)Add Vehicle</a:t>
            </a:r>
          </a:p>
          <a:p>
            <a:pPr algn="ctr">
              <a:buFont typeface="Wingdings" panose="05000000000000000000" pitchFamily="2" charset="2"/>
              <a:buChar char="v"/>
            </a:pPr>
            <a:r>
              <a:rPr lang="en-IN" dirty="0"/>
              <a:t> 7)Generate Routes</a:t>
            </a:r>
          </a:p>
          <a:p>
            <a:pPr algn="ctr">
              <a:buFont typeface="Wingdings" panose="05000000000000000000" pitchFamily="2" charset="2"/>
              <a:buChar char="v"/>
            </a:pPr>
            <a:r>
              <a:rPr lang="en-IN" dirty="0"/>
              <a:t> 8)Real Time Monitoring</a:t>
            </a:r>
          </a:p>
          <a:p>
            <a:pPr algn="ctr">
              <a:buFont typeface="Wingdings" panose="05000000000000000000" pitchFamily="2" charset="2"/>
              <a:buChar char="v"/>
            </a:pPr>
            <a:r>
              <a:rPr lang="en-IN" dirty="0"/>
              <a:t> 9)Status Of Bins</a:t>
            </a:r>
          </a:p>
          <a:p>
            <a:pPr algn="ctr">
              <a:buFont typeface="Wingdings" panose="05000000000000000000" pitchFamily="2" charset="2"/>
              <a:buChar char="v"/>
            </a:pPr>
            <a:r>
              <a:rPr lang="en-IN" dirty="0"/>
              <a:t> 10) View Data  </a:t>
            </a:r>
          </a:p>
        </p:txBody>
      </p:sp>
    </p:spTree>
    <p:extLst>
      <p:ext uri="{BB962C8B-B14F-4D97-AF65-F5344CB8AC3E}">
        <p14:creationId xmlns:p14="http://schemas.microsoft.com/office/powerpoint/2010/main" val="890669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27B28-44FE-436A-9AB1-0C392B2DEA0B}"/>
              </a:ext>
            </a:extLst>
          </p:cNvPr>
          <p:cNvSpPr>
            <a:spLocks noGrp="1"/>
          </p:cNvSpPr>
          <p:nvPr>
            <p:ph type="title"/>
          </p:nvPr>
        </p:nvSpPr>
        <p:spPr>
          <a:xfrm>
            <a:off x="913795" y="261179"/>
            <a:ext cx="10353761" cy="881821"/>
          </a:xfrm>
        </p:spPr>
        <p:txBody>
          <a:bodyPr/>
          <a:lstStyle/>
          <a:p>
            <a:r>
              <a:rPr lang="en-US" dirty="0"/>
              <a:t>ANALYSIS</a:t>
            </a:r>
            <a:endParaRPr lang="en-IN" dirty="0"/>
          </a:p>
        </p:txBody>
      </p:sp>
      <p:sp>
        <p:nvSpPr>
          <p:cNvPr id="3" name="Content Placeholder 2">
            <a:extLst>
              <a:ext uri="{FF2B5EF4-FFF2-40B4-BE49-F238E27FC236}">
                <a16:creationId xmlns:a16="http://schemas.microsoft.com/office/drawing/2014/main" id="{EC53FECC-CCBC-4939-A8F5-02F6C6CE126A}"/>
              </a:ext>
            </a:extLst>
          </p:cNvPr>
          <p:cNvSpPr>
            <a:spLocks noGrp="1"/>
          </p:cNvSpPr>
          <p:nvPr>
            <p:ph idx="1"/>
          </p:nvPr>
        </p:nvSpPr>
        <p:spPr>
          <a:xfrm>
            <a:off x="271463" y="939799"/>
            <a:ext cx="11672887" cy="5657022"/>
          </a:xfrm>
        </p:spPr>
        <p:txBody>
          <a:bodyPr>
            <a:normAutofit lnSpcReduction="10000"/>
          </a:bodyPr>
          <a:lstStyle/>
          <a:p>
            <a:pPr algn="just">
              <a:buFont typeface="Wingdings" panose="05000000000000000000" pitchFamily="2" charset="2"/>
              <a:buChar char="v"/>
            </a:pPr>
            <a:r>
              <a:rPr lang="en-US" b="0" i="0" dirty="0">
                <a:effectLst/>
                <a:latin typeface="Roboto"/>
              </a:rPr>
              <a:t>The waste </a:t>
            </a:r>
            <a:r>
              <a:rPr lang="en-US" dirty="0">
                <a:effectLst/>
                <a:latin typeface="Roboto"/>
              </a:rPr>
              <a:t>management system consists of only one service that is waste article classification. Here, w</a:t>
            </a:r>
            <a:r>
              <a:rPr lang="en-US" b="0" i="0" dirty="0">
                <a:effectLst/>
                <a:latin typeface="Roboto"/>
              </a:rPr>
              <a:t>aste is classified waste into six categories such as metal, paper, glass, trash, plastic, cardboard.</a:t>
            </a:r>
          </a:p>
          <a:p>
            <a:pPr algn="just">
              <a:buFont typeface="Wingdings" panose="05000000000000000000" pitchFamily="2" charset="2"/>
              <a:buChar char="v"/>
            </a:pPr>
            <a:r>
              <a:rPr lang="en-US" b="0" i="0" dirty="0">
                <a:effectLst/>
                <a:latin typeface="Roboto"/>
              </a:rPr>
              <a:t>The data-set contains images of solid waste objects across 6 classes with about 100–500 images in each type of waste, totaling about around 2497 images.</a:t>
            </a:r>
            <a:endParaRPr lang="en-US" dirty="0">
              <a:effectLst/>
              <a:latin typeface="Roboto"/>
            </a:endParaRPr>
          </a:p>
          <a:p>
            <a:pPr algn="just">
              <a:buFont typeface="Wingdings" panose="05000000000000000000" pitchFamily="2" charset="2"/>
              <a:buChar char="v"/>
            </a:pPr>
            <a:r>
              <a:rPr lang="en-US" b="0" i="0" dirty="0">
                <a:effectLst/>
                <a:latin typeface="Roboto"/>
              </a:rPr>
              <a:t>Whatever the image is collected is re-sized or transform to suitable type which the algorithm can use for proper training.</a:t>
            </a:r>
          </a:p>
          <a:p>
            <a:pPr algn="just">
              <a:buFont typeface="Wingdings" panose="05000000000000000000" pitchFamily="2" charset="2"/>
              <a:buChar char="v"/>
            </a:pPr>
            <a:r>
              <a:rPr lang="en-US" b="0" i="0" dirty="0">
                <a:effectLst/>
                <a:latin typeface="Roboto"/>
              </a:rPr>
              <a:t>For the pre-processing stage, data augmentation method was performed on the images, because of the small data size.</a:t>
            </a:r>
          </a:p>
          <a:p>
            <a:pPr algn="just">
              <a:buFont typeface="Wingdings" panose="05000000000000000000" pitchFamily="2" charset="2"/>
              <a:buChar char="v"/>
            </a:pPr>
            <a:r>
              <a:rPr lang="en-US" b="0" i="0" dirty="0">
                <a:effectLst/>
                <a:latin typeface="Roboto"/>
              </a:rPr>
              <a:t>A convolution neural network (ConvNet or CNN) is one of the most popular algorithms for deep learning, a type of machine learning where a model learns to perform the task of classification directly from text, images, videos or sound.</a:t>
            </a:r>
          </a:p>
          <a:p>
            <a:pPr algn="just">
              <a:buFont typeface="Wingdings" panose="05000000000000000000" pitchFamily="2" charset="2"/>
              <a:buChar char="v"/>
            </a:pPr>
            <a:r>
              <a:rPr lang="en-US" b="0" i="0" dirty="0">
                <a:effectLst/>
                <a:latin typeface="Roboto"/>
              </a:rPr>
              <a:t>Due to the fact that the trash image dataset is small, pre-trained ResNet-50 model is used which is a type of Convolutional Neural Network architecture</a:t>
            </a:r>
          </a:p>
          <a:p>
            <a:pPr algn="just">
              <a:buFont typeface="Wingdings" panose="05000000000000000000" pitchFamily="2" charset="2"/>
              <a:buChar char="v"/>
            </a:pPr>
            <a:endParaRPr lang="en-US" b="0" i="0" dirty="0">
              <a:effectLst/>
              <a:latin typeface="Roboto"/>
            </a:endParaRPr>
          </a:p>
          <a:p>
            <a:pPr algn="just">
              <a:buFont typeface="Wingdings" panose="05000000000000000000" pitchFamily="2" charset="2"/>
              <a:buChar char="v"/>
            </a:pPr>
            <a:endParaRPr lang="en-US" b="0" i="0" dirty="0">
              <a:effectLst/>
              <a:latin typeface="Roboto"/>
            </a:endParaRPr>
          </a:p>
          <a:p>
            <a:pPr algn="just">
              <a:buFont typeface="Wingdings" panose="05000000000000000000" pitchFamily="2" charset="2"/>
              <a:buChar char="v"/>
            </a:pPr>
            <a:endParaRPr lang="en-US" dirty="0"/>
          </a:p>
        </p:txBody>
      </p:sp>
    </p:spTree>
    <p:extLst>
      <p:ext uri="{BB962C8B-B14F-4D97-AF65-F5344CB8AC3E}">
        <p14:creationId xmlns:p14="http://schemas.microsoft.com/office/powerpoint/2010/main" val="3030820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CDC6F-3B29-4775-9EED-38D61DEBC468}"/>
              </a:ext>
            </a:extLst>
          </p:cNvPr>
          <p:cNvSpPr>
            <a:spLocks noGrp="1"/>
          </p:cNvSpPr>
          <p:nvPr>
            <p:ph type="title"/>
          </p:nvPr>
        </p:nvSpPr>
        <p:spPr>
          <a:xfrm>
            <a:off x="913793" y="0"/>
            <a:ext cx="10353761" cy="1036853"/>
          </a:xfrm>
        </p:spPr>
        <p:txBody>
          <a:bodyPr/>
          <a:lstStyle/>
          <a:p>
            <a:r>
              <a:rPr lang="en-IN" dirty="0"/>
              <a:t>INDEX PAGE </a:t>
            </a:r>
          </a:p>
        </p:txBody>
      </p:sp>
      <p:pic>
        <p:nvPicPr>
          <p:cNvPr id="5" name="Picture 4">
            <a:extLst>
              <a:ext uri="{FF2B5EF4-FFF2-40B4-BE49-F238E27FC236}">
                <a16:creationId xmlns:a16="http://schemas.microsoft.com/office/drawing/2014/main" id="{C12B09BD-7F84-441B-976C-618070C02C5C}"/>
              </a:ext>
            </a:extLst>
          </p:cNvPr>
          <p:cNvPicPr>
            <a:picLocks noChangeAspect="1"/>
          </p:cNvPicPr>
          <p:nvPr/>
        </p:nvPicPr>
        <p:blipFill>
          <a:blip r:embed="rId2"/>
          <a:stretch>
            <a:fillRect/>
          </a:stretch>
        </p:blipFill>
        <p:spPr>
          <a:xfrm>
            <a:off x="1164390" y="808253"/>
            <a:ext cx="10353760" cy="5821147"/>
          </a:xfrm>
          <a:prstGeom prst="rect">
            <a:avLst/>
          </a:prstGeom>
        </p:spPr>
      </p:pic>
    </p:spTree>
    <p:extLst>
      <p:ext uri="{BB962C8B-B14F-4D97-AF65-F5344CB8AC3E}">
        <p14:creationId xmlns:p14="http://schemas.microsoft.com/office/powerpoint/2010/main" val="2740202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AB28-BB94-4D3F-9A68-46AB8B098220}"/>
              </a:ext>
            </a:extLst>
          </p:cNvPr>
          <p:cNvSpPr>
            <a:spLocks noGrp="1"/>
          </p:cNvSpPr>
          <p:nvPr>
            <p:ph type="title"/>
          </p:nvPr>
        </p:nvSpPr>
        <p:spPr>
          <a:xfrm>
            <a:off x="1028095" y="117241"/>
            <a:ext cx="10353761" cy="559903"/>
          </a:xfrm>
        </p:spPr>
        <p:txBody>
          <a:bodyPr/>
          <a:lstStyle/>
          <a:p>
            <a:r>
              <a:rPr lang="en-IN" dirty="0"/>
              <a:t>FIREBASE DATABASE</a:t>
            </a:r>
          </a:p>
        </p:txBody>
      </p:sp>
      <p:pic>
        <p:nvPicPr>
          <p:cNvPr id="8" name="Picture 7">
            <a:extLst>
              <a:ext uri="{FF2B5EF4-FFF2-40B4-BE49-F238E27FC236}">
                <a16:creationId xmlns:a16="http://schemas.microsoft.com/office/drawing/2014/main" id="{9D8B7F21-554E-463C-8957-1D4A9B0AEE78}"/>
              </a:ext>
            </a:extLst>
          </p:cNvPr>
          <p:cNvPicPr>
            <a:picLocks noChangeAspect="1"/>
          </p:cNvPicPr>
          <p:nvPr/>
        </p:nvPicPr>
        <p:blipFill>
          <a:blip r:embed="rId2"/>
          <a:stretch>
            <a:fillRect/>
          </a:stretch>
        </p:blipFill>
        <p:spPr>
          <a:xfrm>
            <a:off x="3531392" y="677144"/>
            <a:ext cx="5355432" cy="3091072"/>
          </a:xfrm>
          <a:prstGeom prst="rect">
            <a:avLst/>
          </a:prstGeom>
        </p:spPr>
      </p:pic>
      <p:pic>
        <p:nvPicPr>
          <p:cNvPr id="10" name="Picture 9">
            <a:extLst>
              <a:ext uri="{FF2B5EF4-FFF2-40B4-BE49-F238E27FC236}">
                <a16:creationId xmlns:a16="http://schemas.microsoft.com/office/drawing/2014/main" id="{8A77C300-AAA7-450A-BFFC-6931A3662E37}"/>
              </a:ext>
            </a:extLst>
          </p:cNvPr>
          <p:cNvPicPr>
            <a:picLocks noChangeAspect="1"/>
          </p:cNvPicPr>
          <p:nvPr/>
        </p:nvPicPr>
        <p:blipFill>
          <a:blip r:embed="rId3"/>
          <a:stretch>
            <a:fillRect/>
          </a:stretch>
        </p:blipFill>
        <p:spPr>
          <a:xfrm>
            <a:off x="1136582" y="3968241"/>
            <a:ext cx="4789621" cy="2692847"/>
          </a:xfrm>
          <a:prstGeom prst="rect">
            <a:avLst/>
          </a:prstGeom>
        </p:spPr>
      </p:pic>
      <p:pic>
        <p:nvPicPr>
          <p:cNvPr id="12" name="Picture 11">
            <a:extLst>
              <a:ext uri="{FF2B5EF4-FFF2-40B4-BE49-F238E27FC236}">
                <a16:creationId xmlns:a16="http://schemas.microsoft.com/office/drawing/2014/main" id="{EAD05A2E-C439-4E67-A779-ECF5C161CB48}"/>
              </a:ext>
            </a:extLst>
          </p:cNvPr>
          <p:cNvPicPr>
            <a:picLocks noChangeAspect="1"/>
          </p:cNvPicPr>
          <p:nvPr/>
        </p:nvPicPr>
        <p:blipFill>
          <a:blip r:embed="rId4"/>
          <a:stretch>
            <a:fillRect/>
          </a:stretch>
        </p:blipFill>
        <p:spPr>
          <a:xfrm>
            <a:off x="6720944" y="3968241"/>
            <a:ext cx="4506209" cy="2692847"/>
          </a:xfrm>
          <a:prstGeom prst="rect">
            <a:avLst/>
          </a:prstGeom>
        </p:spPr>
      </p:pic>
    </p:spTree>
    <p:extLst>
      <p:ext uri="{BB962C8B-B14F-4D97-AF65-F5344CB8AC3E}">
        <p14:creationId xmlns:p14="http://schemas.microsoft.com/office/powerpoint/2010/main" val="318212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2A8D-5D32-46CD-8F04-2BE51D57E3EA}"/>
              </a:ext>
            </a:extLst>
          </p:cNvPr>
          <p:cNvSpPr>
            <a:spLocks noGrp="1"/>
          </p:cNvSpPr>
          <p:nvPr>
            <p:ph type="title"/>
          </p:nvPr>
        </p:nvSpPr>
        <p:spPr>
          <a:xfrm>
            <a:off x="919119" y="0"/>
            <a:ext cx="10353761" cy="1326321"/>
          </a:xfrm>
        </p:spPr>
        <p:txBody>
          <a:bodyPr/>
          <a:lstStyle/>
          <a:p>
            <a:r>
              <a:rPr lang="en-IN" dirty="0"/>
              <a:t>Create Driver, DEPOT, VEHICLE, Dump</a:t>
            </a:r>
          </a:p>
        </p:txBody>
      </p:sp>
      <p:pic>
        <p:nvPicPr>
          <p:cNvPr id="5" name="Content Placeholder 4">
            <a:extLst>
              <a:ext uri="{FF2B5EF4-FFF2-40B4-BE49-F238E27FC236}">
                <a16:creationId xmlns:a16="http://schemas.microsoft.com/office/drawing/2014/main" id="{1574745F-A2AD-4305-AF73-FC04DD4698CC}"/>
              </a:ext>
            </a:extLst>
          </p:cNvPr>
          <p:cNvPicPr>
            <a:picLocks noGrp="1" noChangeAspect="1"/>
          </p:cNvPicPr>
          <p:nvPr>
            <p:ph idx="1"/>
          </p:nvPr>
        </p:nvPicPr>
        <p:blipFill>
          <a:blip r:embed="rId2"/>
          <a:stretch>
            <a:fillRect/>
          </a:stretch>
        </p:blipFill>
        <p:spPr>
          <a:xfrm>
            <a:off x="1078297" y="3900488"/>
            <a:ext cx="4766277" cy="2711353"/>
          </a:xfrm>
        </p:spPr>
      </p:pic>
      <p:pic>
        <p:nvPicPr>
          <p:cNvPr id="7" name="Picture 6">
            <a:extLst>
              <a:ext uri="{FF2B5EF4-FFF2-40B4-BE49-F238E27FC236}">
                <a16:creationId xmlns:a16="http://schemas.microsoft.com/office/drawing/2014/main" id="{4EEDB43F-8013-4C9A-98DB-561EADEAE5D4}"/>
              </a:ext>
            </a:extLst>
          </p:cNvPr>
          <p:cNvPicPr>
            <a:picLocks noChangeAspect="1"/>
          </p:cNvPicPr>
          <p:nvPr/>
        </p:nvPicPr>
        <p:blipFill>
          <a:blip r:embed="rId3"/>
          <a:stretch>
            <a:fillRect/>
          </a:stretch>
        </p:blipFill>
        <p:spPr>
          <a:xfrm>
            <a:off x="6347428" y="1016342"/>
            <a:ext cx="4766278" cy="2679723"/>
          </a:xfrm>
          <a:prstGeom prst="rect">
            <a:avLst/>
          </a:prstGeom>
        </p:spPr>
      </p:pic>
      <p:pic>
        <p:nvPicPr>
          <p:cNvPr id="9" name="Picture 8">
            <a:extLst>
              <a:ext uri="{FF2B5EF4-FFF2-40B4-BE49-F238E27FC236}">
                <a16:creationId xmlns:a16="http://schemas.microsoft.com/office/drawing/2014/main" id="{4A5941F1-087B-4EC7-B40C-94A46ABA2DB2}"/>
              </a:ext>
            </a:extLst>
          </p:cNvPr>
          <p:cNvPicPr>
            <a:picLocks noChangeAspect="1"/>
          </p:cNvPicPr>
          <p:nvPr/>
        </p:nvPicPr>
        <p:blipFill>
          <a:blip r:embed="rId4"/>
          <a:stretch>
            <a:fillRect/>
          </a:stretch>
        </p:blipFill>
        <p:spPr>
          <a:xfrm>
            <a:off x="6347429" y="3886200"/>
            <a:ext cx="4766274" cy="2725641"/>
          </a:xfrm>
          <a:prstGeom prst="rect">
            <a:avLst/>
          </a:prstGeom>
        </p:spPr>
      </p:pic>
      <p:pic>
        <p:nvPicPr>
          <p:cNvPr id="11" name="Picture 10">
            <a:extLst>
              <a:ext uri="{FF2B5EF4-FFF2-40B4-BE49-F238E27FC236}">
                <a16:creationId xmlns:a16="http://schemas.microsoft.com/office/drawing/2014/main" id="{9C0EAB7B-7393-404D-933C-BF1152B59A57}"/>
              </a:ext>
            </a:extLst>
          </p:cNvPr>
          <p:cNvPicPr>
            <a:picLocks noChangeAspect="1"/>
          </p:cNvPicPr>
          <p:nvPr/>
        </p:nvPicPr>
        <p:blipFill>
          <a:blip r:embed="rId5"/>
          <a:stretch>
            <a:fillRect/>
          </a:stretch>
        </p:blipFill>
        <p:spPr>
          <a:xfrm>
            <a:off x="1078297" y="1016342"/>
            <a:ext cx="4766277" cy="2679723"/>
          </a:xfrm>
          <a:prstGeom prst="rect">
            <a:avLst/>
          </a:prstGeom>
        </p:spPr>
      </p:pic>
    </p:spTree>
    <p:extLst>
      <p:ext uri="{BB962C8B-B14F-4D97-AF65-F5344CB8AC3E}">
        <p14:creationId xmlns:p14="http://schemas.microsoft.com/office/powerpoint/2010/main" val="17758981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D5D8-0079-42D5-ACE8-70DA406A8500}"/>
              </a:ext>
            </a:extLst>
          </p:cNvPr>
          <p:cNvSpPr>
            <a:spLocks noGrp="1"/>
          </p:cNvSpPr>
          <p:nvPr>
            <p:ph type="title"/>
          </p:nvPr>
        </p:nvSpPr>
        <p:spPr>
          <a:xfrm>
            <a:off x="913795" y="0"/>
            <a:ext cx="10353761" cy="1326321"/>
          </a:xfrm>
        </p:spPr>
        <p:txBody>
          <a:bodyPr/>
          <a:lstStyle/>
          <a:p>
            <a:r>
              <a:rPr lang="en-IN" dirty="0"/>
              <a:t>STATUS OF BINS</a:t>
            </a:r>
          </a:p>
        </p:txBody>
      </p:sp>
      <p:sp>
        <p:nvSpPr>
          <p:cNvPr id="3" name="Content Placeholder 2">
            <a:extLst>
              <a:ext uri="{FF2B5EF4-FFF2-40B4-BE49-F238E27FC236}">
                <a16:creationId xmlns:a16="http://schemas.microsoft.com/office/drawing/2014/main" id="{E938418A-81A5-4902-9998-E2991D6A8841}"/>
              </a:ext>
            </a:extLst>
          </p:cNvPr>
          <p:cNvSpPr>
            <a:spLocks noGrp="1"/>
          </p:cNvSpPr>
          <p:nvPr>
            <p:ph idx="1"/>
          </p:nvPr>
        </p:nvSpPr>
        <p:spPr>
          <a:xfrm>
            <a:off x="823869" y="916136"/>
            <a:ext cx="10353762" cy="1175774"/>
          </a:xfrm>
        </p:spPr>
        <p:txBody>
          <a:bodyPr>
            <a:noAutofit/>
          </a:bodyPr>
          <a:lstStyle/>
          <a:p>
            <a:pPr algn="just"/>
            <a:r>
              <a:rPr lang="en-US" sz="2400" dirty="0"/>
              <a:t>The bin status will be shown to admin wherein bins are classified into three categories based on the level of garbage. Red, yellow and green bins represent overfilled bin, normally filled bin and underfilled bin respectively.</a:t>
            </a:r>
          </a:p>
          <a:p>
            <a:pPr algn="just"/>
            <a:endParaRPr lang="en-US" sz="2400" dirty="0"/>
          </a:p>
          <a:p>
            <a:pPr algn="just"/>
            <a:endParaRPr lang="en-IN" sz="2400" dirty="0"/>
          </a:p>
        </p:txBody>
      </p:sp>
      <p:pic>
        <p:nvPicPr>
          <p:cNvPr id="1030" name="Picture 6">
            <a:extLst>
              <a:ext uri="{FF2B5EF4-FFF2-40B4-BE49-F238E27FC236}">
                <a16:creationId xmlns:a16="http://schemas.microsoft.com/office/drawing/2014/main" id="{AA8D7F54-7281-46E3-832C-BE3D95717C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771775"/>
            <a:ext cx="8143875" cy="3843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746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B9D6-0E12-4299-B92D-818B08DC7CC3}"/>
              </a:ext>
            </a:extLst>
          </p:cNvPr>
          <p:cNvSpPr>
            <a:spLocks noGrp="1"/>
          </p:cNvSpPr>
          <p:nvPr>
            <p:ph type="title"/>
          </p:nvPr>
        </p:nvSpPr>
        <p:spPr>
          <a:xfrm>
            <a:off x="919119" y="-39953"/>
            <a:ext cx="10353761" cy="1326321"/>
          </a:xfrm>
        </p:spPr>
        <p:txBody>
          <a:bodyPr/>
          <a:lstStyle/>
          <a:p>
            <a:r>
              <a:rPr lang="en-IN" dirty="0"/>
              <a:t>GENERATE ROUTES</a:t>
            </a:r>
          </a:p>
        </p:txBody>
      </p:sp>
      <p:sp>
        <p:nvSpPr>
          <p:cNvPr id="3" name="Content Placeholder 2">
            <a:extLst>
              <a:ext uri="{FF2B5EF4-FFF2-40B4-BE49-F238E27FC236}">
                <a16:creationId xmlns:a16="http://schemas.microsoft.com/office/drawing/2014/main" id="{9901C118-CE1A-402B-AD4D-5DD71E2FBAB6}"/>
              </a:ext>
            </a:extLst>
          </p:cNvPr>
          <p:cNvSpPr>
            <a:spLocks noGrp="1"/>
          </p:cNvSpPr>
          <p:nvPr>
            <p:ph idx="1"/>
          </p:nvPr>
        </p:nvSpPr>
        <p:spPr>
          <a:xfrm>
            <a:off x="485776" y="910202"/>
            <a:ext cx="11344274" cy="1604398"/>
          </a:xfrm>
        </p:spPr>
        <p:txBody>
          <a:bodyPr>
            <a:noAutofit/>
          </a:bodyPr>
          <a:lstStyle/>
          <a:p>
            <a:pPr algn="just"/>
            <a:r>
              <a:rPr lang="en-US" dirty="0"/>
              <a:t>The routes will be generated using our algorithm which follows the approach followed by CVRP algorithm. Daily, routes will be generated taking into account the real time garbage level, capacity of vehicles, the distance between bins, etc. G Maps API provides an efficient way and real time distances according to the traffic parameter for the inputs.</a:t>
            </a:r>
            <a:endParaRPr lang="en-IN" dirty="0"/>
          </a:p>
        </p:txBody>
      </p:sp>
      <p:pic>
        <p:nvPicPr>
          <p:cNvPr id="2050" name="Picture 2">
            <a:extLst>
              <a:ext uri="{FF2B5EF4-FFF2-40B4-BE49-F238E27FC236}">
                <a16:creationId xmlns:a16="http://schemas.microsoft.com/office/drawing/2014/main" id="{25C06A0A-096D-4C7D-BF47-E783D0B3D7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6" y="2514600"/>
            <a:ext cx="7172324"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084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E93F-7ABA-49DF-A86F-B750A179954E}"/>
              </a:ext>
            </a:extLst>
          </p:cNvPr>
          <p:cNvSpPr>
            <a:spLocks noGrp="1"/>
          </p:cNvSpPr>
          <p:nvPr>
            <p:ph type="title"/>
          </p:nvPr>
        </p:nvSpPr>
        <p:spPr>
          <a:xfrm>
            <a:off x="913796" y="403639"/>
            <a:ext cx="10353761" cy="1326321"/>
          </a:xfrm>
        </p:spPr>
        <p:txBody>
          <a:bodyPr>
            <a:normAutofit fontScale="90000"/>
          </a:bodyPr>
          <a:lstStyle/>
          <a:p>
            <a:r>
              <a:rPr lang="en-US" dirty="0"/>
              <a:t>The visualization of CVRP is given as follows.</a:t>
            </a:r>
            <a:br>
              <a:rPr lang="en-US" dirty="0"/>
            </a:br>
            <a:br>
              <a:rPr lang="en-US" dirty="0"/>
            </a:br>
            <a:endParaRPr lang="en-IN" dirty="0"/>
          </a:p>
        </p:txBody>
      </p:sp>
      <p:pic>
        <p:nvPicPr>
          <p:cNvPr id="3074" name="Picture 2">
            <a:extLst>
              <a:ext uri="{FF2B5EF4-FFF2-40B4-BE49-F238E27FC236}">
                <a16:creationId xmlns:a16="http://schemas.microsoft.com/office/drawing/2014/main" id="{4C0078E5-169A-472E-904D-2FB10AE842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32939" y="1302679"/>
            <a:ext cx="9745265" cy="515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328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459441" y="246905"/>
            <a:ext cx="11273118" cy="1326400"/>
          </a:xfrm>
          <a:prstGeom prst="rect">
            <a:avLst/>
          </a:prstGeom>
        </p:spPr>
        <p:txBody>
          <a:bodyPr spcFirstLastPara="1" vert="horz" wrap="square" lIns="91433" tIns="45700" rIns="91433" bIns="45700" rtlCol="0" anchor="ctr" anchorCtr="0">
            <a:noAutofit/>
          </a:bodyPr>
          <a:lstStyle/>
          <a:p>
            <a:pPr>
              <a:spcBef>
                <a:spcPts val="0"/>
              </a:spcBef>
            </a:pPr>
            <a:r>
              <a:rPr lang="en" dirty="0">
                <a:latin typeface="Rockwell"/>
                <a:ea typeface="Rockwell"/>
                <a:cs typeface="Rockwell"/>
                <a:sym typeface="Rockwell"/>
              </a:rPr>
              <a:t>4. Garbage Level Monitoring System</a:t>
            </a:r>
            <a:endParaRPr dirty="0">
              <a:latin typeface="Rockwell"/>
              <a:ea typeface="Rockwell"/>
              <a:cs typeface="Rockwell"/>
              <a:sym typeface="Rockwell"/>
            </a:endParaRPr>
          </a:p>
        </p:txBody>
      </p:sp>
      <p:sp>
        <p:nvSpPr>
          <p:cNvPr id="138" name="Google Shape;138;p19"/>
          <p:cNvSpPr txBox="1">
            <a:spLocks noGrp="1"/>
          </p:cNvSpPr>
          <p:nvPr>
            <p:ph type="body" idx="1"/>
          </p:nvPr>
        </p:nvSpPr>
        <p:spPr>
          <a:xfrm>
            <a:off x="322729" y="1317813"/>
            <a:ext cx="4777909" cy="5244352"/>
          </a:xfrm>
          <a:prstGeom prst="rect">
            <a:avLst/>
          </a:prstGeom>
        </p:spPr>
        <p:txBody>
          <a:bodyPr spcFirstLastPara="1" vert="horz" wrap="square" lIns="91433" tIns="45700" rIns="91433" bIns="45700" rtlCol="0" anchor="t" anchorCtr="0">
            <a:noAutofit/>
          </a:bodyPr>
          <a:lstStyle/>
          <a:p>
            <a:pPr marL="609585" indent="-465655" algn="just">
              <a:lnSpc>
                <a:spcPct val="150000"/>
              </a:lnSpc>
              <a:spcBef>
                <a:spcPts val="1067"/>
              </a:spcBef>
              <a:buSzPts val="1900"/>
            </a:pPr>
            <a:r>
              <a:rPr lang="en" sz="1800" dirty="0"/>
              <a:t>It is the application which  will help municipalities to track the garbage level in particular Dustbin.</a:t>
            </a:r>
            <a:endParaRPr sz="1800" dirty="0"/>
          </a:p>
          <a:p>
            <a:pPr marL="609585" indent="-474121" algn="just">
              <a:lnSpc>
                <a:spcPct val="150000"/>
              </a:lnSpc>
              <a:spcBef>
                <a:spcPts val="0"/>
              </a:spcBef>
              <a:buSzPts val="2000"/>
            </a:pPr>
            <a:r>
              <a:rPr lang="en" sz="1800" dirty="0"/>
              <a:t>It will shows how much percent dustbin is filled in circular progress bar.</a:t>
            </a:r>
            <a:endParaRPr sz="1800" dirty="0"/>
          </a:p>
          <a:p>
            <a:pPr marL="609585" indent="-474121" algn="just">
              <a:lnSpc>
                <a:spcPct val="150000"/>
              </a:lnSpc>
              <a:spcBef>
                <a:spcPts val="0"/>
              </a:spcBef>
              <a:buSzPts val="2000"/>
            </a:pPr>
            <a:r>
              <a:rPr lang="en" sz="1800" dirty="0"/>
              <a:t>The page will refresh every 10 sec, that mean we are getting live tracking of Dustbin.</a:t>
            </a:r>
            <a:endParaRPr sz="1800" dirty="0"/>
          </a:p>
          <a:p>
            <a:pPr marL="609585" indent="-474121" algn="just">
              <a:lnSpc>
                <a:spcPct val="150000"/>
              </a:lnSpc>
              <a:spcBef>
                <a:spcPts val="0"/>
              </a:spcBef>
              <a:buSzPts val="2000"/>
            </a:pPr>
            <a:r>
              <a:rPr lang="en" sz="1800" dirty="0"/>
              <a:t>We can even find location of each dustbin by clicking on it</a:t>
            </a:r>
            <a:endParaRPr sz="1800" dirty="0"/>
          </a:p>
        </p:txBody>
      </p:sp>
      <p:pic>
        <p:nvPicPr>
          <p:cNvPr id="3" name="Picture 2">
            <a:extLst>
              <a:ext uri="{FF2B5EF4-FFF2-40B4-BE49-F238E27FC236}">
                <a16:creationId xmlns:a16="http://schemas.microsoft.com/office/drawing/2014/main" id="{71D3122C-7011-4C47-AD48-7DCDCFCAB72A}"/>
              </a:ext>
            </a:extLst>
          </p:cNvPr>
          <p:cNvPicPr>
            <a:picLocks noChangeAspect="1"/>
          </p:cNvPicPr>
          <p:nvPr/>
        </p:nvPicPr>
        <p:blipFill>
          <a:blip r:embed="rId3"/>
          <a:stretch>
            <a:fillRect/>
          </a:stretch>
        </p:blipFill>
        <p:spPr>
          <a:xfrm>
            <a:off x="5322233" y="4019041"/>
            <a:ext cx="6036329" cy="2529374"/>
          </a:xfrm>
          <a:prstGeom prst="rect">
            <a:avLst/>
          </a:prstGeom>
        </p:spPr>
      </p:pic>
      <p:pic>
        <p:nvPicPr>
          <p:cNvPr id="5" name="Picture 4">
            <a:extLst>
              <a:ext uri="{FF2B5EF4-FFF2-40B4-BE49-F238E27FC236}">
                <a16:creationId xmlns:a16="http://schemas.microsoft.com/office/drawing/2014/main" id="{421CF1A2-4E54-47B8-BC41-D51659228486}"/>
              </a:ext>
            </a:extLst>
          </p:cNvPr>
          <p:cNvPicPr>
            <a:picLocks noChangeAspect="1"/>
          </p:cNvPicPr>
          <p:nvPr/>
        </p:nvPicPr>
        <p:blipFill>
          <a:blip r:embed="rId4"/>
          <a:stretch>
            <a:fillRect/>
          </a:stretch>
        </p:blipFill>
        <p:spPr>
          <a:xfrm>
            <a:off x="5322234" y="1317813"/>
            <a:ext cx="6036329" cy="252937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20"/>
          <p:cNvPicPr preferRelativeResize="0"/>
          <p:nvPr/>
        </p:nvPicPr>
        <p:blipFill>
          <a:blip r:embed="rId3">
            <a:alphaModFix/>
          </a:blip>
          <a:stretch>
            <a:fillRect/>
          </a:stretch>
        </p:blipFill>
        <p:spPr>
          <a:xfrm>
            <a:off x="203200" y="646267"/>
            <a:ext cx="11785600" cy="4092667"/>
          </a:xfrm>
          <a:prstGeom prst="rect">
            <a:avLst/>
          </a:prstGeom>
          <a:noFill/>
          <a:ln>
            <a:noFill/>
          </a:ln>
          <a:effectLst>
            <a:outerShdw blurRad="57150" dist="19050" dir="5400000" algn="bl" rotWithShape="0">
              <a:srgbClr val="000000">
                <a:alpha val="50000"/>
              </a:srgbClr>
            </a:outerShdw>
          </a:effectLst>
        </p:spPr>
      </p:pic>
      <p:sp>
        <p:nvSpPr>
          <p:cNvPr id="144" name="Google Shape;144;p20"/>
          <p:cNvSpPr txBox="1">
            <a:spLocks noGrp="1"/>
          </p:cNvSpPr>
          <p:nvPr>
            <p:ph type="title" idx="4294967295"/>
          </p:nvPr>
        </p:nvSpPr>
        <p:spPr>
          <a:xfrm>
            <a:off x="919000" y="4944000"/>
            <a:ext cx="10354000" cy="1085600"/>
          </a:xfrm>
          <a:prstGeom prst="rect">
            <a:avLst/>
          </a:prstGeom>
        </p:spPr>
        <p:txBody>
          <a:bodyPr spcFirstLastPara="1" vert="horz" wrap="square" lIns="91433" tIns="45700" rIns="91433" bIns="45700" rtlCol="0" anchor="ctr" anchorCtr="0">
            <a:normAutofit fontScale="90000"/>
          </a:bodyPr>
          <a:lstStyle/>
          <a:p>
            <a:pPr>
              <a:spcBef>
                <a:spcPts val="0"/>
              </a:spcBef>
            </a:pPr>
            <a:r>
              <a:rPr lang="en" sz="4533" dirty="0">
                <a:latin typeface="Rockwell"/>
                <a:ea typeface="Rockwell"/>
                <a:cs typeface="Rockwell"/>
                <a:sym typeface="Rockwell"/>
              </a:rPr>
              <a:t>Garbage level of different dustbin</a:t>
            </a:r>
            <a:endParaRPr sz="4533" dirty="0">
              <a:latin typeface="Rockwell"/>
              <a:ea typeface="Rockwell"/>
              <a:cs typeface="Rockwell"/>
              <a:sym typeface="Rockwe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1"/>
          <p:cNvPicPr preferRelativeResize="0"/>
          <p:nvPr/>
        </p:nvPicPr>
        <p:blipFill>
          <a:blip r:embed="rId3">
            <a:alphaModFix/>
          </a:blip>
          <a:stretch>
            <a:fillRect/>
          </a:stretch>
        </p:blipFill>
        <p:spPr>
          <a:xfrm>
            <a:off x="203200" y="453634"/>
            <a:ext cx="11785600" cy="4061129"/>
          </a:xfrm>
          <a:prstGeom prst="rect">
            <a:avLst/>
          </a:prstGeom>
          <a:noFill/>
          <a:ln>
            <a:noFill/>
          </a:ln>
        </p:spPr>
      </p:pic>
      <p:sp>
        <p:nvSpPr>
          <p:cNvPr id="150" name="Google Shape;150;p21"/>
          <p:cNvSpPr txBox="1">
            <a:spLocks noGrp="1"/>
          </p:cNvSpPr>
          <p:nvPr>
            <p:ph type="title" idx="4294967295"/>
          </p:nvPr>
        </p:nvSpPr>
        <p:spPr>
          <a:xfrm>
            <a:off x="919000" y="4597267"/>
            <a:ext cx="10354000" cy="1104800"/>
          </a:xfrm>
          <a:prstGeom prst="rect">
            <a:avLst/>
          </a:prstGeom>
        </p:spPr>
        <p:txBody>
          <a:bodyPr spcFirstLastPara="1" vert="horz" wrap="square" lIns="91433" tIns="45700" rIns="91433" bIns="45700" rtlCol="0" anchor="ctr" anchorCtr="0">
            <a:normAutofit/>
          </a:bodyPr>
          <a:lstStyle/>
          <a:p>
            <a:pPr>
              <a:spcBef>
                <a:spcPts val="0"/>
              </a:spcBef>
            </a:pPr>
            <a:r>
              <a:rPr lang="en" sz="4533" dirty="0">
                <a:latin typeface="Rockwell"/>
                <a:ea typeface="Rockwell"/>
                <a:cs typeface="Rockwell"/>
                <a:sym typeface="Rockwell"/>
              </a:rPr>
              <a:t>Status of specific Dustbin</a:t>
            </a:r>
            <a:endParaRPr sz="4533" dirty="0">
              <a:latin typeface="Rockwell"/>
              <a:ea typeface="Rockwell"/>
              <a:cs typeface="Rockwell"/>
              <a:sym typeface="Rockwe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F655F-800A-44BB-B84A-FC2A35A27CB9}"/>
              </a:ext>
            </a:extLst>
          </p:cNvPr>
          <p:cNvSpPr>
            <a:spLocks noGrp="1"/>
          </p:cNvSpPr>
          <p:nvPr>
            <p:ph type="title"/>
          </p:nvPr>
        </p:nvSpPr>
        <p:spPr>
          <a:xfrm>
            <a:off x="861443" y="159026"/>
            <a:ext cx="10353761" cy="1258957"/>
          </a:xfrm>
        </p:spPr>
        <p:txBody>
          <a:bodyPr/>
          <a:lstStyle/>
          <a:p>
            <a:r>
              <a:rPr lang="en-US" dirty="0"/>
              <a:t>Project Development</a:t>
            </a:r>
            <a:endParaRPr lang="en-IN" dirty="0"/>
          </a:p>
        </p:txBody>
      </p:sp>
      <p:sp>
        <p:nvSpPr>
          <p:cNvPr id="5" name="Content Placeholder 4">
            <a:extLst>
              <a:ext uri="{FF2B5EF4-FFF2-40B4-BE49-F238E27FC236}">
                <a16:creationId xmlns:a16="http://schemas.microsoft.com/office/drawing/2014/main" id="{56FD0D9C-FEE2-4D72-9E37-85420706A36D}"/>
              </a:ext>
            </a:extLst>
          </p:cNvPr>
          <p:cNvSpPr>
            <a:spLocks noGrp="1"/>
          </p:cNvSpPr>
          <p:nvPr>
            <p:ph sz="half" idx="1"/>
          </p:nvPr>
        </p:nvSpPr>
        <p:spPr>
          <a:xfrm>
            <a:off x="913795" y="1245705"/>
            <a:ext cx="5106004" cy="4253947"/>
          </a:xfrm>
        </p:spPr>
        <p:txBody>
          <a:bodyPr>
            <a:normAutofit fontScale="70000" lnSpcReduction="20000"/>
          </a:bodyPr>
          <a:lstStyle/>
          <a:p>
            <a:pPr marL="0" indent="0" algn="just">
              <a:spcAft>
                <a:spcPts val="1200"/>
              </a:spcAft>
              <a:buNone/>
            </a:pPr>
            <a:r>
              <a:rPr lang="en-IN" sz="2600" dirty="0">
                <a:effectLst/>
                <a:ea typeface="Times New Roman" panose="02020603050405020304" pitchFamily="18" charset="0"/>
              </a:rPr>
              <a:t>Hardware Requirements</a:t>
            </a:r>
          </a:p>
          <a:p>
            <a:pPr algn="just">
              <a:spcAft>
                <a:spcPts val="1200"/>
              </a:spcAft>
            </a:pPr>
            <a:r>
              <a:rPr lang="en-IN" sz="2600" dirty="0">
                <a:effectLst/>
                <a:ea typeface="Times New Roman" panose="02020603050405020304" pitchFamily="18" charset="0"/>
              </a:rPr>
              <a:t>Deep learning is a very CPU intensive thing to be running. Here are some system requirements to adhere to: </a:t>
            </a:r>
          </a:p>
          <a:p>
            <a:pPr marL="342900" marR="304800" lvl="0" indent="-342900" algn="just">
              <a:buSzPts val="1000"/>
              <a:buFont typeface="Symbol" panose="05050102010706020507" pitchFamily="18" charset="2"/>
              <a:buChar char=""/>
              <a:tabLst>
                <a:tab pos="457200" algn="l"/>
              </a:tabLst>
            </a:pPr>
            <a:r>
              <a:rPr lang="en-IN" sz="2600" dirty="0">
                <a:effectLst/>
                <a:ea typeface="Times New Roman" panose="02020603050405020304" pitchFamily="18" charset="0"/>
              </a:rPr>
              <a:t>Quad core Intel Core i5 8</a:t>
            </a:r>
            <a:r>
              <a:rPr lang="en-IN" sz="2600" baseline="30000" dirty="0">
                <a:effectLst/>
                <a:ea typeface="Times New Roman" panose="02020603050405020304" pitchFamily="18" charset="0"/>
              </a:rPr>
              <a:t>th</a:t>
            </a:r>
            <a:r>
              <a:rPr lang="en-IN" sz="2600" dirty="0">
                <a:effectLst/>
                <a:ea typeface="Times New Roman" panose="02020603050405020304" pitchFamily="18" charset="0"/>
              </a:rPr>
              <a:t> Generation or higher (Dual core is not the best for this kind of work, but manageable)</a:t>
            </a:r>
          </a:p>
          <a:p>
            <a:pPr marL="342900" marR="304800" lvl="0" indent="-342900" algn="just">
              <a:buSzPts val="1000"/>
              <a:buFont typeface="Symbol" panose="05050102010706020507" pitchFamily="18" charset="2"/>
              <a:buChar char=""/>
              <a:tabLst>
                <a:tab pos="457200" algn="l"/>
              </a:tabLst>
            </a:pPr>
            <a:r>
              <a:rPr lang="en-IN" sz="2600" dirty="0">
                <a:effectLst/>
                <a:ea typeface="Times New Roman" panose="02020603050405020304" pitchFamily="18" charset="0"/>
              </a:rPr>
              <a:t>8GB of RAM or higher.</a:t>
            </a:r>
          </a:p>
          <a:p>
            <a:pPr marL="342900" marR="304800" lvl="0" indent="-342900" algn="just">
              <a:buSzPts val="1000"/>
              <a:buFont typeface="Symbol" panose="05050102010706020507" pitchFamily="18" charset="2"/>
              <a:buChar char=""/>
              <a:tabLst>
                <a:tab pos="457200" algn="l"/>
              </a:tabLst>
            </a:pPr>
            <a:r>
              <a:rPr lang="en-IN" sz="2600" dirty="0">
                <a:effectLst/>
                <a:ea typeface="Times New Roman" panose="02020603050405020304" pitchFamily="18" charset="0"/>
              </a:rPr>
              <a:t>Minimum of 50GB of storage free</a:t>
            </a:r>
          </a:p>
          <a:p>
            <a:pPr marL="342900" marR="304800" lvl="0" indent="-342900" algn="just">
              <a:buSzPts val="1000"/>
              <a:buFont typeface="Symbol" panose="05050102010706020507" pitchFamily="18" charset="2"/>
              <a:buChar char=""/>
              <a:tabLst>
                <a:tab pos="457200" algn="l"/>
              </a:tabLst>
            </a:pPr>
            <a:r>
              <a:rPr lang="en-IN" sz="2600" dirty="0">
                <a:effectLst/>
                <a:ea typeface="Times New Roman" panose="02020603050405020304" pitchFamily="18" charset="0"/>
              </a:rPr>
              <a:t>Premium graphics cards, with Nvidia GTX 980 or higher</a:t>
            </a:r>
          </a:p>
          <a:p>
            <a:endParaRPr lang="en-US" dirty="0"/>
          </a:p>
        </p:txBody>
      </p:sp>
      <p:sp>
        <p:nvSpPr>
          <p:cNvPr id="7" name="Text Placeholder 6">
            <a:extLst>
              <a:ext uri="{FF2B5EF4-FFF2-40B4-BE49-F238E27FC236}">
                <a16:creationId xmlns:a16="http://schemas.microsoft.com/office/drawing/2014/main" id="{5564DF6D-3E0A-400A-B822-1917C4B608C8}"/>
              </a:ext>
            </a:extLst>
          </p:cNvPr>
          <p:cNvSpPr>
            <a:spLocks noGrp="1"/>
          </p:cNvSpPr>
          <p:nvPr>
            <p:ph sz="half" idx="2"/>
          </p:nvPr>
        </p:nvSpPr>
        <p:spPr>
          <a:xfrm>
            <a:off x="6377453" y="1245705"/>
            <a:ext cx="5009321" cy="5012219"/>
          </a:xfrm>
        </p:spPr>
        <p:txBody>
          <a:bodyPr>
            <a:noAutofit/>
          </a:bodyPr>
          <a:lstStyle/>
          <a:p>
            <a:pPr marL="0" marR="304800" lvl="0" indent="0" algn="just">
              <a:buNone/>
            </a:pPr>
            <a:r>
              <a:rPr lang="en-IN" dirty="0">
                <a:effectLst/>
                <a:latin typeface="Calibri" panose="020F0502020204030204" pitchFamily="34" charset="0"/>
                <a:ea typeface="Times New Roman" panose="02020603050405020304" pitchFamily="18" charset="0"/>
              </a:rPr>
              <a:t>Software Requirements</a:t>
            </a:r>
          </a:p>
          <a:p>
            <a:pPr marL="342900" marR="304800" lvl="0" indent="-342900" algn="just">
              <a:buFont typeface="Wingdings" panose="05000000000000000000" pitchFamily="2" charset="2"/>
              <a:buChar char=""/>
            </a:pPr>
            <a:r>
              <a:rPr lang="en-IN" dirty="0">
                <a:effectLst/>
                <a:latin typeface="Calibri" panose="020F0502020204030204" pitchFamily="34" charset="0"/>
                <a:ea typeface="Times New Roman" panose="02020603050405020304" pitchFamily="18" charset="0"/>
              </a:rPr>
              <a:t>Python 3.7 or higher versions</a:t>
            </a:r>
            <a:endParaRPr lang="en-IN" dirty="0">
              <a:effectLst/>
              <a:latin typeface="Times New Roman" panose="02020603050405020304" pitchFamily="18" charset="0"/>
              <a:ea typeface="Times New Roman" panose="02020603050405020304" pitchFamily="18" charset="0"/>
            </a:endParaRPr>
          </a:p>
          <a:p>
            <a:pPr marL="342900" marR="304800" lvl="0" indent="-342900" algn="just">
              <a:buFont typeface="Wingdings" panose="05000000000000000000" pitchFamily="2" charset="2"/>
              <a:buChar char=""/>
            </a:pPr>
            <a:r>
              <a:rPr lang="en-IN" dirty="0" err="1">
                <a:effectLst/>
                <a:latin typeface="Calibri" panose="020F0502020204030204" pitchFamily="34" charset="0"/>
                <a:ea typeface="Times New Roman" panose="02020603050405020304" pitchFamily="18" charset="0"/>
              </a:rPr>
              <a:t>Jupyter</a:t>
            </a:r>
            <a:r>
              <a:rPr lang="en-IN" dirty="0">
                <a:effectLst/>
                <a:latin typeface="Calibri" panose="020F0502020204030204" pitchFamily="34" charset="0"/>
                <a:ea typeface="Times New Roman" panose="02020603050405020304" pitchFamily="18" charset="0"/>
              </a:rPr>
              <a:t> Notebook/Google-</a:t>
            </a:r>
            <a:r>
              <a:rPr lang="en-IN" dirty="0" err="1">
                <a:effectLst/>
                <a:latin typeface="Calibri" panose="020F0502020204030204" pitchFamily="34" charset="0"/>
                <a:ea typeface="Times New Roman" panose="02020603050405020304" pitchFamily="18" charset="0"/>
              </a:rPr>
              <a:t>Colab</a:t>
            </a:r>
            <a:endParaRPr lang="en-IN" dirty="0">
              <a:effectLst/>
              <a:latin typeface="Times New Roman" panose="02020603050405020304" pitchFamily="18" charset="0"/>
              <a:ea typeface="Times New Roman" panose="02020603050405020304" pitchFamily="18" charset="0"/>
            </a:endParaRPr>
          </a:p>
          <a:p>
            <a:pPr marL="342900" marR="304800" lvl="0" indent="-342900" algn="just">
              <a:buFont typeface="Wingdings" panose="05000000000000000000" pitchFamily="2" charset="2"/>
              <a:buChar char=""/>
            </a:pPr>
            <a:r>
              <a:rPr lang="en-IN" dirty="0">
                <a:effectLst/>
                <a:latin typeface="Calibri" panose="020F0502020204030204" pitchFamily="34" charset="0"/>
                <a:ea typeface="Times New Roman" panose="02020603050405020304" pitchFamily="18" charset="0"/>
              </a:rPr>
              <a:t>TensorFlow</a:t>
            </a:r>
            <a:endParaRPr lang="en-IN" dirty="0">
              <a:effectLst/>
              <a:latin typeface="Times New Roman" panose="02020603050405020304" pitchFamily="18" charset="0"/>
              <a:ea typeface="Times New Roman" panose="02020603050405020304" pitchFamily="18" charset="0"/>
            </a:endParaRPr>
          </a:p>
          <a:p>
            <a:pPr marL="342900" marR="304800" lvl="0" indent="-342900" algn="just">
              <a:buFont typeface="Wingdings" panose="05000000000000000000" pitchFamily="2" charset="2"/>
              <a:buChar char=""/>
            </a:pPr>
            <a:r>
              <a:rPr lang="en-IN" dirty="0" err="1">
                <a:effectLst/>
                <a:latin typeface="Calibri" panose="020F0502020204030204" pitchFamily="34" charset="0"/>
                <a:ea typeface="Times New Roman" panose="02020603050405020304" pitchFamily="18" charset="0"/>
              </a:rPr>
              <a:t>PyTorch</a:t>
            </a:r>
            <a:endParaRPr lang="en-IN" dirty="0">
              <a:effectLst/>
              <a:latin typeface="Times New Roman" panose="02020603050405020304" pitchFamily="18" charset="0"/>
              <a:ea typeface="Times New Roman" panose="02020603050405020304" pitchFamily="18" charset="0"/>
            </a:endParaRPr>
          </a:p>
          <a:p>
            <a:pPr marL="342900" marR="304800" lvl="0" indent="-342900" algn="just">
              <a:buFont typeface="Wingdings" panose="05000000000000000000" pitchFamily="2" charset="2"/>
              <a:buChar char=""/>
            </a:pPr>
            <a:r>
              <a:rPr lang="en-IN" dirty="0">
                <a:effectLst/>
                <a:latin typeface="Calibri" panose="020F0502020204030204" pitchFamily="34" charset="0"/>
                <a:ea typeface="Times New Roman" panose="02020603050405020304" pitchFamily="18" charset="0"/>
              </a:rPr>
              <a:t>OpenCV</a:t>
            </a:r>
            <a:endParaRPr lang="en-IN" dirty="0">
              <a:effectLst/>
              <a:latin typeface="Times New Roman" panose="02020603050405020304" pitchFamily="18" charset="0"/>
              <a:ea typeface="Times New Roman" panose="02020603050405020304" pitchFamily="18" charset="0"/>
            </a:endParaRPr>
          </a:p>
          <a:p>
            <a:pPr marL="342900" marR="304800" lvl="0" indent="-342900" algn="just">
              <a:buFont typeface="Wingdings" panose="05000000000000000000" pitchFamily="2" charset="2"/>
              <a:buChar char=""/>
            </a:pPr>
            <a:r>
              <a:rPr lang="en-IN" dirty="0">
                <a:effectLst/>
                <a:latin typeface="Calibri" panose="020F0502020204030204" pitchFamily="34" charset="0"/>
                <a:ea typeface="Times New Roman" panose="02020603050405020304" pitchFamily="18" charset="0"/>
              </a:rPr>
              <a:t>IDE/Text-Editors</a:t>
            </a:r>
            <a:endParaRPr lang="en-IN" dirty="0">
              <a:effectLst/>
              <a:latin typeface="Times New Roman" panose="02020603050405020304" pitchFamily="18" charset="0"/>
              <a:ea typeface="Times New Roman" panose="02020603050405020304" pitchFamily="18" charset="0"/>
            </a:endParaRPr>
          </a:p>
          <a:p>
            <a:pPr marL="342900" marR="304800" lvl="0" indent="-342900" algn="just">
              <a:buFont typeface="Wingdings" panose="05000000000000000000" pitchFamily="2" charset="2"/>
              <a:buChar char=""/>
            </a:pPr>
            <a:r>
              <a:rPr lang="en-IN" dirty="0">
                <a:effectLst/>
                <a:latin typeface="Calibri" panose="020F0502020204030204" pitchFamily="34" charset="0"/>
                <a:ea typeface="Times New Roman" panose="02020603050405020304" pitchFamily="18" charset="0"/>
              </a:rPr>
              <a:t>Other Python Libraries</a:t>
            </a:r>
          </a:p>
          <a:p>
            <a:pPr marL="342900" marR="304800" lvl="0" indent="-342900">
              <a:buFont typeface="Wingdings" panose="05000000000000000000" pitchFamily="2" charset="2"/>
              <a:buChar char=""/>
            </a:pPr>
            <a:r>
              <a:rPr lang="en-IN" dirty="0">
                <a:effectLst/>
                <a:latin typeface="Calibri" panose="020F0502020204030204" pitchFamily="34" charset="0"/>
                <a:ea typeface="Times New Roman" panose="02020603050405020304" pitchFamily="18" charset="0"/>
              </a:rPr>
              <a:t>Frameworks like FLASK, Django, front end  languages like HTML,CSS,JS ,</a:t>
            </a:r>
            <a:r>
              <a:rPr lang="en-IN" dirty="0" err="1">
                <a:effectLst/>
                <a:latin typeface="Calibri" panose="020F0502020204030204" pitchFamily="34" charset="0"/>
                <a:ea typeface="Times New Roman" panose="02020603050405020304" pitchFamily="18" charset="0"/>
              </a:rPr>
              <a:t>MYSQL,etc</a:t>
            </a:r>
            <a:r>
              <a:rPr lang="en-IN" dirty="0">
                <a:effectLst/>
                <a:latin typeface="Calibri" panose="020F0502020204030204" pitchFamily="34" charset="0"/>
                <a:ea typeface="Times New Roman" panose="02020603050405020304" pitchFamily="18" charset="0"/>
              </a:rPr>
              <a:t>.</a:t>
            </a:r>
            <a:endParaRPr lang="en-IN" dirty="0">
              <a:effectLst/>
              <a:latin typeface="Times New Roman" panose="02020603050405020304" pitchFamily="18" charset="0"/>
              <a:ea typeface="Times New Roman" panose="02020603050405020304" pitchFamily="18" charset="0"/>
            </a:endParaRPr>
          </a:p>
          <a:p>
            <a:pPr algn="just"/>
            <a:endParaRPr lang="en-IN" sz="2000" dirty="0">
              <a:latin typeface="Roboto"/>
            </a:endParaRPr>
          </a:p>
        </p:txBody>
      </p:sp>
      <p:graphicFrame>
        <p:nvGraphicFramePr>
          <p:cNvPr id="8" name="Content Placeholder 5">
            <a:extLst>
              <a:ext uri="{FF2B5EF4-FFF2-40B4-BE49-F238E27FC236}">
                <a16:creationId xmlns:a16="http://schemas.microsoft.com/office/drawing/2014/main" id="{4394B8FE-68F2-45CC-988D-59FF5F9A069C}"/>
              </a:ext>
            </a:extLst>
          </p:cNvPr>
          <p:cNvGraphicFramePr>
            <a:graphicFrameLocks/>
          </p:cNvGraphicFramePr>
          <p:nvPr>
            <p:extLst>
              <p:ext uri="{D42A27DB-BD31-4B8C-83A1-F6EECF244321}">
                <p14:modId xmlns:p14="http://schemas.microsoft.com/office/powerpoint/2010/main" val="2896864341"/>
              </p:ext>
            </p:extLst>
          </p:nvPr>
        </p:nvGraphicFramePr>
        <p:xfrm>
          <a:off x="477078" y="5612295"/>
          <a:ext cx="5618922" cy="947531"/>
        </p:xfrm>
        <a:graphic>
          <a:graphicData uri="http://schemas.openxmlformats.org/drawingml/2006/table">
            <a:tbl>
              <a:tblPr firstRow="1" firstCol="1" bandRow="1">
                <a:tableStyleId>{5C22544A-7EE6-4342-B048-85BDC9FD1C3A}</a:tableStyleId>
              </a:tblPr>
              <a:tblGrid>
                <a:gridCol w="1345219">
                  <a:extLst>
                    <a:ext uri="{9D8B030D-6E8A-4147-A177-3AD203B41FA5}">
                      <a16:colId xmlns:a16="http://schemas.microsoft.com/office/drawing/2014/main" val="108534668"/>
                    </a:ext>
                  </a:extLst>
                </a:gridCol>
                <a:gridCol w="1423171">
                  <a:extLst>
                    <a:ext uri="{9D8B030D-6E8A-4147-A177-3AD203B41FA5}">
                      <a16:colId xmlns:a16="http://schemas.microsoft.com/office/drawing/2014/main" val="3125663459"/>
                    </a:ext>
                  </a:extLst>
                </a:gridCol>
                <a:gridCol w="1425965">
                  <a:extLst>
                    <a:ext uri="{9D8B030D-6E8A-4147-A177-3AD203B41FA5}">
                      <a16:colId xmlns:a16="http://schemas.microsoft.com/office/drawing/2014/main" val="2223046099"/>
                    </a:ext>
                  </a:extLst>
                </a:gridCol>
                <a:gridCol w="1424567">
                  <a:extLst>
                    <a:ext uri="{9D8B030D-6E8A-4147-A177-3AD203B41FA5}">
                      <a16:colId xmlns:a16="http://schemas.microsoft.com/office/drawing/2014/main" val="4142967675"/>
                    </a:ext>
                  </a:extLst>
                </a:gridCol>
              </a:tblGrid>
              <a:tr h="569340">
                <a:tc>
                  <a:txBody>
                    <a:bodyPr/>
                    <a:lstStyle/>
                    <a:p>
                      <a:pPr marL="6350" indent="-6350" algn="ctr">
                        <a:lnSpc>
                          <a:spcPts val="1315"/>
                        </a:lnSpc>
                        <a:spcAft>
                          <a:spcPts val="65"/>
                        </a:spcAft>
                      </a:pPr>
                      <a:r>
                        <a:rPr lang="en-IN" sz="1050" dirty="0">
                          <a:effectLst/>
                        </a:rPr>
                        <a:t>Platform</a:t>
                      </a:r>
                      <a:endPar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0" marR="95250" marT="95250" marB="95250" anchor="ctr"/>
                </a:tc>
                <a:tc>
                  <a:txBody>
                    <a:bodyPr/>
                    <a:lstStyle/>
                    <a:p>
                      <a:pPr marL="6350" indent="-6350" algn="ctr">
                        <a:lnSpc>
                          <a:spcPts val="1315"/>
                        </a:lnSpc>
                        <a:spcAft>
                          <a:spcPts val="65"/>
                        </a:spcAft>
                      </a:pPr>
                      <a:r>
                        <a:rPr lang="en-IN" sz="1050" dirty="0">
                          <a:effectLst/>
                        </a:rPr>
                        <a:t>Hardware</a:t>
                      </a:r>
                      <a:endPar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0" marR="95250" marT="95250" marB="95250" anchor="ctr"/>
                </a:tc>
                <a:tc>
                  <a:txBody>
                    <a:bodyPr/>
                    <a:lstStyle/>
                    <a:p>
                      <a:pPr marL="6350" indent="-6350" algn="ctr">
                        <a:lnSpc>
                          <a:spcPts val="1315"/>
                        </a:lnSpc>
                        <a:spcAft>
                          <a:spcPts val="65"/>
                        </a:spcAft>
                      </a:pPr>
                      <a:r>
                        <a:rPr lang="en-IN" sz="1050" dirty="0">
                          <a:effectLst/>
                        </a:rPr>
                        <a:t>Operating System</a:t>
                      </a:r>
                      <a:endPar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0" marR="95250" marT="95250" marB="95250" anchor="ctr"/>
                </a:tc>
                <a:tc>
                  <a:txBody>
                    <a:bodyPr/>
                    <a:lstStyle/>
                    <a:p>
                      <a:pPr marL="6350" indent="-6350" algn="ctr">
                        <a:lnSpc>
                          <a:spcPts val="1315"/>
                        </a:lnSpc>
                        <a:spcAft>
                          <a:spcPts val="65"/>
                        </a:spcAft>
                      </a:pPr>
                      <a:r>
                        <a:rPr lang="en-IN" sz="1050" dirty="0">
                          <a:effectLst/>
                        </a:rPr>
                        <a:t>Supported Versions</a:t>
                      </a:r>
                      <a:endPar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0" marR="95250" marT="95250" marB="95250" anchor="ctr"/>
                </a:tc>
                <a:extLst>
                  <a:ext uri="{0D108BD9-81ED-4DB2-BD59-A6C34878D82A}">
                    <a16:rowId xmlns:a16="http://schemas.microsoft.com/office/drawing/2014/main" val="668523974"/>
                  </a:ext>
                </a:extLst>
              </a:tr>
              <a:tr h="378191">
                <a:tc>
                  <a:txBody>
                    <a:bodyPr/>
                    <a:lstStyle/>
                    <a:p>
                      <a:pPr marL="6350" indent="-6350" algn="l">
                        <a:lnSpc>
                          <a:spcPts val="1315"/>
                        </a:lnSpc>
                        <a:spcAft>
                          <a:spcPts val="65"/>
                        </a:spcAft>
                      </a:pPr>
                      <a:r>
                        <a:rPr lang="en-IN" sz="1050">
                          <a:effectLst/>
                        </a:rPr>
                        <a:t>Windows/Linux</a:t>
                      </a:r>
                      <a:endParaRPr lang="en-IN" sz="12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0" marR="95250" marT="9525" marB="9525" anchor="ctr"/>
                </a:tc>
                <a:tc>
                  <a:txBody>
                    <a:bodyPr/>
                    <a:lstStyle/>
                    <a:p>
                      <a:pPr marL="6350" indent="-6350" algn="l">
                        <a:lnSpc>
                          <a:spcPts val="1315"/>
                        </a:lnSpc>
                        <a:spcAft>
                          <a:spcPts val="65"/>
                        </a:spcAft>
                      </a:pPr>
                      <a:r>
                        <a:rPr lang="en-IN" sz="1050" dirty="0">
                          <a:effectLst/>
                        </a:rPr>
                        <a:t>Intel/AMD 64-bit</a:t>
                      </a:r>
                      <a:endPar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0" marR="95250" marT="9525" marB="9525" anchor="ctr"/>
                </a:tc>
                <a:tc>
                  <a:txBody>
                    <a:bodyPr/>
                    <a:lstStyle/>
                    <a:p>
                      <a:pPr marL="6350" indent="-6350" algn="l">
                        <a:lnSpc>
                          <a:spcPts val="1315"/>
                        </a:lnSpc>
                        <a:spcAft>
                          <a:spcPts val="65"/>
                        </a:spcAft>
                      </a:pPr>
                      <a:r>
                        <a:rPr lang="en-IN" sz="1050" dirty="0">
                          <a:effectLst/>
                        </a:rPr>
                        <a:t>Windows</a:t>
                      </a:r>
                      <a:endPar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0" marR="95250" marT="9525" marB="9525" anchor="ctr"/>
                </a:tc>
                <a:tc>
                  <a:txBody>
                    <a:bodyPr/>
                    <a:lstStyle/>
                    <a:p>
                      <a:pPr marL="6350" indent="-6350" algn="l">
                        <a:lnSpc>
                          <a:spcPts val="1315"/>
                        </a:lnSpc>
                        <a:spcAft>
                          <a:spcPts val="65"/>
                        </a:spcAft>
                      </a:pPr>
                      <a:r>
                        <a:rPr lang="en-IN" sz="1050" dirty="0">
                          <a:effectLst/>
                        </a:rPr>
                        <a:t>10/Ubuntu -18.04</a:t>
                      </a:r>
                      <a:endParaRPr lang="en-IN" sz="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95250" marR="95250" marT="9525" marB="9525" anchor="ctr"/>
                </a:tc>
                <a:extLst>
                  <a:ext uri="{0D108BD9-81ED-4DB2-BD59-A6C34878D82A}">
                    <a16:rowId xmlns:a16="http://schemas.microsoft.com/office/drawing/2014/main" val="2682818417"/>
                  </a:ext>
                </a:extLst>
              </a:tr>
            </a:tbl>
          </a:graphicData>
        </a:graphic>
      </p:graphicFrame>
    </p:spTree>
    <p:extLst>
      <p:ext uri="{BB962C8B-B14F-4D97-AF65-F5344CB8AC3E}">
        <p14:creationId xmlns:p14="http://schemas.microsoft.com/office/powerpoint/2010/main" val="469568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C156E-4DC4-48C9-A6F0-2AA06EA20B97}"/>
              </a:ext>
            </a:extLst>
          </p:cNvPr>
          <p:cNvSpPr>
            <a:spLocks noGrp="1"/>
          </p:cNvSpPr>
          <p:nvPr>
            <p:ph type="title"/>
          </p:nvPr>
        </p:nvSpPr>
        <p:spPr>
          <a:xfrm>
            <a:off x="919119" y="1"/>
            <a:ext cx="10353761" cy="838200"/>
          </a:xfrm>
        </p:spPr>
        <p:txBody>
          <a:bodyPr/>
          <a:lstStyle/>
          <a:p>
            <a:r>
              <a:rPr lang="en-US" dirty="0"/>
              <a:t>LITERATURE REVIEW</a:t>
            </a:r>
            <a:endParaRPr lang="en-IN" dirty="0"/>
          </a:p>
        </p:txBody>
      </p:sp>
      <p:sp>
        <p:nvSpPr>
          <p:cNvPr id="3" name="Content Placeholder 2">
            <a:extLst>
              <a:ext uri="{FF2B5EF4-FFF2-40B4-BE49-F238E27FC236}">
                <a16:creationId xmlns:a16="http://schemas.microsoft.com/office/drawing/2014/main" id="{43D79182-82AB-4DC1-8559-BFBD401B3FC2}"/>
              </a:ext>
            </a:extLst>
          </p:cNvPr>
          <p:cNvSpPr>
            <a:spLocks noGrp="1"/>
          </p:cNvSpPr>
          <p:nvPr>
            <p:ph idx="1"/>
          </p:nvPr>
        </p:nvSpPr>
        <p:spPr>
          <a:xfrm>
            <a:off x="473075" y="838201"/>
            <a:ext cx="11493500" cy="6121399"/>
          </a:xfrm>
        </p:spPr>
        <p:txBody>
          <a:bodyPr>
            <a:noAutofit/>
          </a:bodyPr>
          <a:lstStyle/>
          <a:p>
            <a:pPr algn="just">
              <a:buFont typeface="Wingdings" panose="05000000000000000000" pitchFamily="2" charset="2"/>
              <a:buChar char="v"/>
            </a:pPr>
            <a:r>
              <a:rPr lang="en-IN" dirty="0">
                <a:effectLst/>
                <a:latin typeface="Roboto"/>
                <a:ea typeface="Times New Roman" panose="02020603050405020304" pitchFamily="18" charset="0"/>
              </a:rPr>
              <a:t>The accumulation of solid waste in the urban area is becoming a great concern, and it would result in environmental pollution and may be hazardous to human health if it is not properly managed. </a:t>
            </a:r>
          </a:p>
          <a:p>
            <a:pPr algn="just">
              <a:buFont typeface="Wingdings" panose="05000000000000000000" pitchFamily="2" charset="2"/>
              <a:buChar char="v"/>
            </a:pPr>
            <a:r>
              <a:rPr lang="en-IN" dirty="0">
                <a:effectLst/>
                <a:latin typeface="Roboto"/>
                <a:ea typeface="Calibri" panose="020F0502020204030204" pitchFamily="34" charset="0"/>
                <a:cs typeface="Times New Roman" panose="02020603050405020304" pitchFamily="18" charset="0"/>
              </a:rPr>
              <a:t> An advanced classification system is developed using Convolutional Neural Network (CNN) model that is using deep learning which is used to classify variety of waste materials into different groups/types such as glass, metal, paper, and plastic, etc.</a:t>
            </a:r>
          </a:p>
          <a:p>
            <a:pPr algn="just">
              <a:buFont typeface="Wingdings" panose="05000000000000000000" pitchFamily="2" charset="2"/>
              <a:buChar char="v"/>
            </a:pPr>
            <a:r>
              <a:rPr lang="en-IN" dirty="0">
                <a:effectLst/>
                <a:latin typeface="Roboto"/>
                <a:ea typeface="Calibri" panose="020F0502020204030204" pitchFamily="34" charset="0"/>
                <a:cs typeface="Times New Roman" panose="02020603050405020304" pitchFamily="18" charset="0"/>
              </a:rPr>
              <a:t>The idea behind all the projects was to classify all the waste material into different categories and minimize the human effort and develop an automated system which will classify waste accurately and efficiency.</a:t>
            </a:r>
          </a:p>
          <a:p>
            <a:pPr algn="just">
              <a:buFont typeface="Wingdings" panose="05000000000000000000" pitchFamily="2" charset="2"/>
              <a:buChar char="v"/>
            </a:pPr>
            <a:r>
              <a:rPr lang="en-IN" dirty="0">
                <a:effectLst/>
                <a:latin typeface="Roboto"/>
                <a:ea typeface="Calibri" panose="020F0502020204030204" pitchFamily="34" charset="0"/>
                <a:cs typeface="Times New Roman" panose="02020603050405020304" pitchFamily="18" charset="0"/>
              </a:rPr>
              <a:t>Many different algorithms have been developed for the classification of images, such has RNNs, SVMs, ANN etc, but Convolutional Neural Network which is a Machine Learning algorithm has really performed better than them all. </a:t>
            </a:r>
          </a:p>
          <a:p>
            <a:pPr algn="just">
              <a:buFont typeface="Wingdings" panose="05000000000000000000" pitchFamily="2" charset="2"/>
              <a:buChar char="v"/>
            </a:pPr>
            <a:r>
              <a:rPr lang="en-IN" dirty="0">
                <a:effectLst/>
                <a:latin typeface="Roboto"/>
                <a:ea typeface="Calibri" panose="020F0502020204030204" pitchFamily="34" charset="0"/>
                <a:cs typeface="Times New Roman" panose="02020603050405020304" pitchFamily="18" charset="0"/>
              </a:rPr>
              <a:t>CNNs hit the spot when the algorithm was used to win the 2012 image-Net large-scale visual recognition challenge (ILSVRC) which was proposed earlier. Since 2012 many different CNN architectures have been developed which has solved many image classification problems.</a:t>
            </a:r>
          </a:p>
          <a:p>
            <a:pPr algn="just">
              <a:buFont typeface="Wingdings" panose="05000000000000000000" pitchFamily="2" charset="2"/>
              <a:buChar char="v"/>
            </a:pPr>
            <a:endParaRPr lang="en-IN" dirty="0">
              <a:effectLst/>
              <a:latin typeface="Roboto"/>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24416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3F41B9-595A-4F33-BB0C-256C15774CEE}"/>
              </a:ext>
            </a:extLst>
          </p:cNvPr>
          <p:cNvSpPr>
            <a:spLocks noGrp="1"/>
          </p:cNvSpPr>
          <p:nvPr>
            <p:ph type="title"/>
          </p:nvPr>
        </p:nvSpPr>
        <p:spPr>
          <a:xfrm>
            <a:off x="919119" y="106019"/>
            <a:ext cx="10353761" cy="1046920"/>
          </a:xfrm>
        </p:spPr>
        <p:txBody>
          <a:bodyPr/>
          <a:lstStyle/>
          <a:p>
            <a:r>
              <a:rPr lang="en-US" dirty="0"/>
              <a:t> PROGRESS So FAR…..</a:t>
            </a:r>
            <a:endParaRPr lang="en-IN" dirty="0"/>
          </a:p>
        </p:txBody>
      </p:sp>
      <p:sp>
        <p:nvSpPr>
          <p:cNvPr id="8" name="Content Placeholder 7">
            <a:extLst>
              <a:ext uri="{FF2B5EF4-FFF2-40B4-BE49-F238E27FC236}">
                <a16:creationId xmlns:a16="http://schemas.microsoft.com/office/drawing/2014/main" id="{903D10C5-8D87-4550-A41A-4054B6442693}"/>
              </a:ext>
            </a:extLst>
          </p:cNvPr>
          <p:cNvSpPr>
            <a:spLocks noGrp="1"/>
          </p:cNvSpPr>
          <p:nvPr>
            <p:ph idx="1"/>
          </p:nvPr>
        </p:nvSpPr>
        <p:spPr>
          <a:xfrm>
            <a:off x="347662" y="938624"/>
            <a:ext cx="11725276" cy="5919375"/>
          </a:xfrm>
        </p:spPr>
        <p:txBody>
          <a:bodyPr>
            <a:normAutofit fontScale="92500"/>
          </a:bodyPr>
          <a:lstStyle/>
          <a:p>
            <a:pPr algn="just">
              <a:buFont typeface="Wingdings" panose="05000000000000000000" pitchFamily="2" charset="2"/>
              <a:buChar char="q"/>
            </a:pPr>
            <a:r>
              <a:rPr lang="en-US" dirty="0"/>
              <a:t> So, after successfully creating our classification model using deep learning algorithm called CNN and using ResNet50 model to classify different waste articles, now we are trying to improve our classification model or classifier by collecting more images of waste articles so that it can predict the waste category more accurately.</a:t>
            </a:r>
          </a:p>
          <a:p>
            <a:pPr algn="just">
              <a:buFont typeface="Wingdings" panose="05000000000000000000" pitchFamily="2" charset="2"/>
              <a:buChar char="q"/>
            </a:pPr>
            <a:r>
              <a:rPr lang="en-US" dirty="0"/>
              <a:t> Besides collecting images, we have started to deploy our classification model on a web-based application using python framework called Flask which is full stack framework for web development.</a:t>
            </a:r>
          </a:p>
          <a:p>
            <a:pPr algn="just">
              <a:buFont typeface="Wingdings" panose="05000000000000000000" pitchFamily="2" charset="2"/>
              <a:buChar char="q"/>
            </a:pPr>
            <a:r>
              <a:rPr lang="en-US" dirty="0"/>
              <a:t> We have successfully created an authentication system for our website so that the user can register and login/logout in into our site to use our classifier for waste classification.</a:t>
            </a:r>
          </a:p>
          <a:p>
            <a:pPr algn="just">
              <a:buFont typeface="Wingdings" panose="05000000000000000000" pitchFamily="2" charset="2"/>
              <a:buChar char="q"/>
            </a:pPr>
            <a:r>
              <a:rPr lang="en-US" dirty="0"/>
              <a:t> Also, we have created a web page for our classifier and in that we have started writing down the backend code to use our feature to upload an image by the user and to predict the result based on the waste category. The following slides contain screenshots of our site.</a:t>
            </a:r>
          </a:p>
          <a:p>
            <a:pPr algn="just">
              <a:buFont typeface="Wingdings" panose="05000000000000000000" pitchFamily="2" charset="2"/>
              <a:buChar char="q"/>
            </a:pPr>
            <a:r>
              <a:rPr lang="en-US" dirty="0"/>
              <a:t>Also, we have added other services such as Disposal-Recycle System, Garbage Truck Monitoring System, Garbage Level Monitoring System each of having authentication system so as to manage the data of each service separately. We have also deployed our website on Heroku so that anyone can view our website anytime, anywhere via internet.</a:t>
            </a:r>
          </a:p>
        </p:txBody>
      </p:sp>
    </p:spTree>
    <p:extLst>
      <p:ext uri="{BB962C8B-B14F-4D97-AF65-F5344CB8AC3E}">
        <p14:creationId xmlns:p14="http://schemas.microsoft.com/office/powerpoint/2010/main" val="83430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D0E40E-EEF8-4BF4-9CE3-78E29FB5E4B1}"/>
              </a:ext>
            </a:extLst>
          </p:cNvPr>
          <p:cNvSpPr>
            <a:spLocks noGrp="1"/>
          </p:cNvSpPr>
          <p:nvPr>
            <p:ph type="title"/>
          </p:nvPr>
        </p:nvSpPr>
        <p:spPr>
          <a:xfrm>
            <a:off x="913795" y="403639"/>
            <a:ext cx="10353761" cy="1326321"/>
          </a:xfrm>
        </p:spPr>
        <p:txBody>
          <a:bodyPr/>
          <a:lstStyle/>
          <a:p>
            <a:r>
              <a:rPr lang="en-US" dirty="0"/>
              <a:t>PLAN AHEAD</a:t>
            </a:r>
            <a:endParaRPr lang="en-IN" dirty="0"/>
          </a:p>
        </p:txBody>
      </p:sp>
      <p:sp>
        <p:nvSpPr>
          <p:cNvPr id="8" name="Content Placeholder 7">
            <a:extLst>
              <a:ext uri="{FF2B5EF4-FFF2-40B4-BE49-F238E27FC236}">
                <a16:creationId xmlns:a16="http://schemas.microsoft.com/office/drawing/2014/main" id="{39EA3ACE-7A17-425C-B397-6F900CE5BBEA}"/>
              </a:ext>
            </a:extLst>
          </p:cNvPr>
          <p:cNvSpPr>
            <a:spLocks noGrp="1"/>
          </p:cNvSpPr>
          <p:nvPr>
            <p:ph idx="1"/>
          </p:nvPr>
        </p:nvSpPr>
        <p:spPr>
          <a:xfrm>
            <a:off x="689113" y="1537252"/>
            <a:ext cx="10972800" cy="4823791"/>
          </a:xfrm>
        </p:spPr>
        <p:txBody>
          <a:bodyPr>
            <a:normAutofit fontScale="85000" lnSpcReduction="10000"/>
          </a:bodyPr>
          <a:lstStyle/>
          <a:p>
            <a:pPr algn="just">
              <a:lnSpc>
                <a:spcPct val="150000"/>
              </a:lnSpc>
            </a:pPr>
            <a:r>
              <a:rPr lang="en-US" sz="2400" dirty="0"/>
              <a:t>We have deployed our classification model which is one of the services on a web-based application using python framework such as flask or similar technologies.</a:t>
            </a:r>
          </a:p>
          <a:p>
            <a:pPr>
              <a:lnSpc>
                <a:spcPct val="150000"/>
              </a:lnSpc>
            </a:pPr>
            <a:r>
              <a:rPr lang="en-US" sz="2400" dirty="0"/>
              <a:t>We have also provide an authentication system as register/login/logout in each of our services  so that user can login any-time and use our services conveniently.</a:t>
            </a:r>
          </a:p>
          <a:p>
            <a:pPr algn="just">
              <a:lnSpc>
                <a:spcPct val="150000"/>
              </a:lnSpc>
            </a:pPr>
            <a:r>
              <a:rPr lang="en-IN" sz="2400" dirty="0"/>
              <a:t>Thus, we have almost achieved the aim of our project such as to provide an user-friendly/interactive system for our users and use different services for waste management.</a:t>
            </a:r>
          </a:p>
          <a:p>
            <a:pPr algn="just">
              <a:lnSpc>
                <a:spcPct val="150000"/>
              </a:lnSpc>
            </a:pPr>
            <a:r>
              <a:rPr lang="en-IN" sz="2400" dirty="0"/>
              <a:t>We have started collecting information regarding to write IEEE technical paper and also to document our project in our report.</a:t>
            </a:r>
          </a:p>
          <a:p>
            <a:pPr algn="just">
              <a:lnSpc>
                <a:spcPct val="150000"/>
              </a:lnSpc>
            </a:pPr>
            <a:r>
              <a:rPr lang="en-IN" sz="2400" dirty="0"/>
              <a:t>Thus, after Review-1, we aim to write the IEEE paper and complete our project report as soon as possible. </a:t>
            </a:r>
          </a:p>
        </p:txBody>
      </p:sp>
    </p:spTree>
    <p:extLst>
      <p:ext uri="{BB962C8B-B14F-4D97-AF65-F5344CB8AC3E}">
        <p14:creationId xmlns:p14="http://schemas.microsoft.com/office/powerpoint/2010/main" val="27942555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E4E9-A5CF-4434-AC53-78C3809DF99B}"/>
              </a:ext>
            </a:extLst>
          </p:cNvPr>
          <p:cNvSpPr>
            <a:spLocks noGrp="1"/>
          </p:cNvSpPr>
          <p:nvPr>
            <p:ph type="title"/>
          </p:nvPr>
        </p:nvSpPr>
        <p:spPr>
          <a:xfrm>
            <a:off x="913795" y="0"/>
            <a:ext cx="10353761" cy="1326321"/>
          </a:xfrm>
        </p:spPr>
        <p:txBody>
          <a:bodyPr/>
          <a:lstStyle/>
          <a:p>
            <a:r>
              <a:rPr lang="en-US" dirty="0"/>
              <a:t>CORE TECHNICAL PAPERS</a:t>
            </a:r>
            <a:endParaRPr lang="en-IN" dirty="0"/>
          </a:p>
        </p:txBody>
      </p:sp>
      <p:sp>
        <p:nvSpPr>
          <p:cNvPr id="3" name="Content Placeholder 2">
            <a:extLst>
              <a:ext uri="{FF2B5EF4-FFF2-40B4-BE49-F238E27FC236}">
                <a16:creationId xmlns:a16="http://schemas.microsoft.com/office/drawing/2014/main" id="{DA2B72F1-19A4-46B5-AFBB-C9F1C58E04AC}"/>
              </a:ext>
            </a:extLst>
          </p:cNvPr>
          <p:cNvSpPr>
            <a:spLocks noGrp="1"/>
          </p:cNvSpPr>
          <p:nvPr>
            <p:ph idx="1"/>
          </p:nvPr>
        </p:nvSpPr>
        <p:spPr>
          <a:xfrm>
            <a:off x="723900" y="1326321"/>
            <a:ext cx="10858499" cy="5125279"/>
          </a:xfrm>
        </p:spPr>
        <p:txBody>
          <a:bodyPr>
            <a:normAutofit/>
          </a:bodyPr>
          <a:lstStyle/>
          <a:p>
            <a:pPr marL="0" lvl="0" indent="0" algn="just">
              <a:lnSpc>
                <a:spcPct val="107000"/>
              </a:lnSpc>
              <a:buNone/>
            </a:pPr>
            <a:r>
              <a:rPr lang="en-US" dirty="0"/>
              <a:t>A.  </a:t>
            </a:r>
            <a:r>
              <a:rPr lang="en-IN" dirty="0">
                <a:effectLst/>
                <a:ea typeface="Calibri" panose="020F0502020204030204" pitchFamily="34" charset="0"/>
                <a:cs typeface="Times New Roman" panose="02020603050405020304" pitchFamily="18" charset="0"/>
              </a:rPr>
              <a:t>2016 IEEE International Conference on Technological Innovations in ICT For Agriculture and Rural  Development (TIAR 2016) 978-1-5090-0615-1/16/$31.00 </a:t>
            </a:r>
          </a:p>
          <a:p>
            <a:pPr marL="679450" algn="just">
              <a:lnSpc>
                <a:spcPct val="107000"/>
              </a:lnSpc>
            </a:pPr>
            <a:r>
              <a:rPr lang="en-IN" dirty="0">
                <a:effectLst/>
                <a:ea typeface="Calibri" panose="020F0502020204030204" pitchFamily="34" charset="0"/>
                <a:cs typeface="Times New Roman" panose="02020603050405020304" pitchFamily="18" charset="0"/>
              </a:rPr>
              <a:t>©2016 IEEE 65 AN AUTOMATIC CLASSIFICATION METHOD FOR ENVIRONMENT FRIENDLY WASTE SEGREGATION USING DEEP LEARNING</a:t>
            </a:r>
          </a:p>
          <a:p>
            <a:pPr marL="679450" algn="just">
              <a:lnSpc>
                <a:spcPct val="107000"/>
              </a:lnSpc>
              <a:spcAft>
                <a:spcPts val="800"/>
              </a:spcAft>
            </a:pPr>
            <a:r>
              <a:rPr lang="en-IN" u="sng" dirty="0">
                <a:solidFill>
                  <a:srgbClr val="0563C1"/>
                </a:solidFill>
                <a:effectLst/>
                <a:ea typeface="Calibri" panose="020F0502020204030204" pitchFamily="34" charset="0"/>
                <a:cs typeface="Times New Roman" panose="02020603050405020304" pitchFamily="18" charset="0"/>
                <a:hlinkClick r:id="rId2"/>
              </a:rPr>
              <a:t>https://ieeexplore.ieee.org/document/7801215/</a:t>
            </a:r>
            <a:endParaRPr lang="en-IN" u="sng" dirty="0">
              <a:solidFill>
                <a:srgbClr val="0563C1"/>
              </a:solidFill>
              <a:effectLst/>
              <a:ea typeface="Calibri" panose="020F0502020204030204" pitchFamily="34" charset="0"/>
              <a:cs typeface="Times New Roman" panose="02020603050405020304" pitchFamily="18" charset="0"/>
            </a:endParaRPr>
          </a:p>
          <a:p>
            <a:pPr marL="0" lvl="0" indent="0" algn="just">
              <a:lnSpc>
                <a:spcPct val="107000"/>
              </a:lnSpc>
              <a:buNone/>
            </a:pPr>
            <a:r>
              <a:rPr lang="en-IN" b="1" dirty="0">
                <a:effectLst/>
                <a:ea typeface="Calibri" panose="020F0502020204030204" pitchFamily="34" charset="0"/>
                <a:cs typeface="Times New Roman" panose="02020603050405020304" pitchFamily="18" charset="0"/>
              </a:rPr>
              <a:t>B. </a:t>
            </a:r>
            <a:r>
              <a:rPr lang="en-IN" dirty="0">
                <a:effectLst/>
                <a:ea typeface="Calibri" panose="020F0502020204030204" pitchFamily="34" charset="0"/>
                <a:cs typeface="Times New Roman" panose="02020603050405020304" pitchFamily="18" charset="0"/>
              </a:rPr>
              <a:t>Chapter 83 Automatic Classification of Solid Waste Using Deep Learning V. P. </a:t>
            </a:r>
            <a:r>
              <a:rPr lang="en-IN" dirty="0" err="1">
                <a:effectLst/>
                <a:ea typeface="Calibri" panose="020F0502020204030204" pitchFamily="34" charset="0"/>
                <a:cs typeface="Times New Roman" panose="02020603050405020304" pitchFamily="18" charset="0"/>
              </a:rPr>
              <a:t>Brintha</a:t>
            </a:r>
            <a:r>
              <a:rPr lang="en-IN" dirty="0">
                <a:effectLst/>
                <a:ea typeface="Calibri" panose="020F0502020204030204" pitchFamily="34" charset="0"/>
                <a:cs typeface="Times New Roman" panose="02020603050405020304" pitchFamily="18" charset="0"/>
              </a:rPr>
              <a:t>, R. Rekha, J. Nandhini, N. Sreekaarthick, B. Ishwaryaa, and R. Rahul</a:t>
            </a:r>
          </a:p>
          <a:p>
            <a:pPr marL="679450" algn="just">
              <a:lnSpc>
                <a:spcPct val="107000"/>
              </a:lnSpc>
            </a:pPr>
            <a:r>
              <a:rPr lang="en-IN" dirty="0">
                <a:effectLst/>
                <a:ea typeface="Calibri" panose="020F0502020204030204" pitchFamily="34" charset="0"/>
                <a:cs typeface="Times New Roman" panose="02020603050405020304" pitchFamily="18" charset="0"/>
              </a:rPr>
              <a:t>© Springer Nature Switzerland AG 2020 L. Ashok Kumar et al. (eds.), Proceedings of International Conference on Artificial Intelligence, Smart Grid and Smart City Applications, </a:t>
            </a:r>
          </a:p>
          <a:p>
            <a:pPr marL="679450" algn="just">
              <a:lnSpc>
                <a:spcPct val="107000"/>
              </a:lnSpc>
            </a:pPr>
            <a:r>
              <a:rPr lang="en-IN" u="sng" dirty="0">
                <a:solidFill>
                  <a:srgbClr val="0563C1"/>
                </a:solidFill>
                <a:effectLst/>
                <a:ea typeface="Calibri" panose="020F0502020204030204" pitchFamily="34" charset="0"/>
                <a:cs typeface="Times New Roman" panose="02020603050405020304" pitchFamily="18" charset="0"/>
                <a:hlinkClick r:id="rId3"/>
              </a:rPr>
              <a:t>https://link.springer.com/chapter/10.1007%2F978-3-030-24051-6_83</a:t>
            </a:r>
            <a:endParaRPr lang="en-IN" u="sng" dirty="0">
              <a:solidFill>
                <a:srgbClr val="0563C1"/>
              </a:solidFill>
              <a:effectLst/>
              <a:ea typeface="Calibri" panose="020F0502020204030204" pitchFamily="34" charset="0"/>
              <a:cs typeface="Times New Roman" panose="02020603050405020304" pitchFamily="18" charset="0"/>
            </a:endParaRPr>
          </a:p>
          <a:p>
            <a:pPr marL="679450" algn="just">
              <a:lnSpc>
                <a:spcPct val="107000"/>
              </a:lnSpc>
            </a:pPr>
            <a:r>
              <a:rPr lang="en-IN" dirty="0">
                <a:effectLst/>
                <a:ea typeface="Calibri" panose="020F0502020204030204" pitchFamily="34" charset="0"/>
                <a:cs typeface="Times New Roman" panose="02020603050405020304" pitchFamily="18" charset="0"/>
                <a:hlinkClick r:id="rId4"/>
              </a:rPr>
              <a:t>https://ieeexplore.ieee.org/document/8876924</a:t>
            </a:r>
            <a:endParaRPr lang="en-IN" u="sng" dirty="0">
              <a:solidFill>
                <a:srgbClr val="0563C1"/>
              </a:solidFill>
              <a:effectLst/>
              <a:ea typeface="Calibri" panose="020F0502020204030204" pitchFamily="34" charset="0"/>
              <a:cs typeface="Times New Roman" panose="02020603050405020304" pitchFamily="18" charset="0"/>
            </a:endParaRPr>
          </a:p>
          <a:p>
            <a:pPr marL="450850" indent="0" algn="just">
              <a:lnSpc>
                <a:spcPct val="107000"/>
              </a:lnSpc>
              <a:buNone/>
            </a:pPr>
            <a:endParaRPr lang="en-IN" dirty="0">
              <a:effectLst/>
              <a:ea typeface="Calibri" panose="020F0502020204030204" pitchFamily="34" charset="0"/>
              <a:cs typeface="Times New Roman" panose="02020603050405020304" pitchFamily="18" charset="0"/>
            </a:endParaRPr>
          </a:p>
          <a:p>
            <a:pPr marL="679450">
              <a:lnSpc>
                <a:spcPct val="107000"/>
              </a:lnSpc>
              <a:spcAft>
                <a:spcPts val="800"/>
              </a:spcAft>
            </a:pPr>
            <a:endParaRPr lang="en-IN" dirty="0">
              <a:effectLst/>
              <a:ea typeface="Calibri" panose="020F0502020204030204" pitchFamily="34" charset="0"/>
              <a:cs typeface="Times New Roman" panose="02020603050405020304" pitchFamily="18" charset="0"/>
            </a:endParaRPr>
          </a:p>
          <a:p>
            <a:pPr>
              <a:buFont typeface="Wingdings" panose="05000000000000000000" pitchFamily="2" charset="2"/>
              <a:buChar char="v"/>
            </a:pPr>
            <a:endParaRPr lang="en-US" dirty="0"/>
          </a:p>
        </p:txBody>
      </p:sp>
    </p:spTree>
    <p:extLst>
      <p:ext uri="{BB962C8B-B14F-4D97-AF65-F5344CB8AC3E}">
        <p14:creationId xmlns:p14="http://schemas.microsoft.com/office/powerpoint/2010/main" val="756320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3AAA-43F0-468B-8143-9B480F0413A0}"/>
              </a:ext>
            </a:extLst>
          </p:cNvPr>
          <p:cNvSpPr>
            <a:spLocks noGrp="1"/>
          </p:cNvSpPr>
          <p:nvPr>
            <p:ph type="title"/>
          </p:nvPr>
        </p:nvSpPr>
        <p:spPr>
          <a:xfrm>
            <a:off x="913795" y="198783"/>
            <a:ext cx="10353761" cy="1326321"/>
          </a:xfrm>
        </p:spPr>
        <p:txBody>
          <a:bodyPr/>
          <a:lstStyle/>
          <a:p>
            <a:r>
              <a:rPr lang="en-US" dirty="0"/>
              <a:t>OTHER TECHNICAL PAPERS</a:t>
            </a:r>
            <a:endParaRPr lang="en-IN" dirty="0"/>
          </a:p>
        </p:txBody>
      </p:sp>
      <p:sp>
        <p:nvSpPr>
          <p:cNvPr id="3" name="Content Placeholder 2">
            <a:extLst>
              <a:ext uri="{FF2B5EF4-FFF2-40B4-BE49-F238E27FC236}">
                <a16:creationId xmlns:a16="http://schemas.microsoft.com/office/drawing/2014/main" id="{1162BD6E-6ECB-4EAB-9BD0-FC0B90335941}"/>
              </a:ext>
            </a:extLst>
          </p:cNvPr>
          <p:cNvSpPr>
            <a:spLocks noGrp="1"/>
          </p:cNvSpPr>
          <p:nvPr>
            <p:ph idx="1"/>
          </p:nvPr>
        </p:nvSpPr>
        <p:spPr>
          <a:xfrm>
            <a:off x="1379527" y="1141908"/>
            <a:ext cx="9422296" cy="5325154"/>
          </a:xfrm>
        </p:spPr>
        <p:txBody>
          <a:bodyPr>
            <a:noAutofit/>
          </a:bodyPr>
          <a:lstStyle/>
          <a:p>
            <a:pPr algn="just">
              <a:buFont typeface="Wingdings" panose="05000000000000000000" pitchFamily="2" charset="2"/>
              <a:buChar char="q"/>
            </a:pPr>
            <a:r>
              <a:rPr lang="en-US" dirty="0"/>
              <a:t> Automatic classification of solid waste using deep learning, Springer, 2020</a:t>
            </a:r>
          </a:p>
          <a:p>
            <a:pPr marL="0" indent="0" algn="just">
              <a:buNone/>
            </a:pPr>
            <a:r>
              <a:rPr lang="en-US" dirty="0"/>
              <a:t>      V. P. </a:t>
            </a:r>
            <a:r>
              <a:rPr lang="en-US" dirty="0" err="1"/>
              <a:t>Brintha</a:t>
            </a:r>
            <a:r>
              <a:rPr lang="en-US" dirty="0"/>
              <a:t>, R. Rekha, J. Nandhini, N. </a:t>
            </a:r>
            <a:r>
              <a:rPr lang="en-US" dirty="0" err="1"/>
              <a:t>Sreekaarthick</a:t>
            </a:r>
            <a:r>
              <a:rPr lang="en-US" dirty="0"/>
              <a:t>, B. </a:t>
            </a:r>
            <a:r>
              <a:rPr lang="en-US" dirty="0" err="1"/>
              <a:t>Ishwaryaa</a:t>
            </a:r>
            <a:r>
              <a:rPr lang="en-US" dirty="0"/>
              <a:t>, et al.</a:t>
            </a:r>
          </a:p>
          <a:p>
            <a:pPr marL="0" indent="0" algn="just">
              <a:buNone/>
            </a:pPr>
            <a:endParaRPr lang="en-IN" dirty="0"/>
          </a:p>
          <a:p>
            <a:pPr algn="just">
              <a:buFont typeface="Wingdings" panose="05000000000000000000" pitchFamily="2" charset="2"/>
              <a:buChar char="q"/>
            </a:pPr>
            <a:r>
              <a:rPr lang="en-US" strike="noStrike" dirty="0"/>
              <a:t> An automatic classification method for environment,</a:t>
            </a:r>
            <a:r>
              <a:rPr lang="en-US" dirty="0"/>
              <a:t> IEEE,2016</a:t>
            </a:r>
          </a:p>
          <a:p>
            <a:pPr marL="0" indent="0" algn="just">
              <a:buNone/>
            </a:pPr>
            <a:r>
              <a:rPr lang="en-US" dirty="0"/>
              <a:t>      </a:t>
            </a:r>
            <a:r>
              <a:rPr lang="en-IN" dirty="0" err="1"/>
              <a:t>S.Sudha</a:t>
            </a:r>
            <a:r>
              <a:rPr lang="en-IN" dirty="0"/>
              <a:t> </a:t>
            </a:r>
            <a:r>
              <a:rPr lang="en-IN" dirty="0" err="1"/>
              <a:t>M.Vidhyalakshmi</a:t>
            </a:r>
            <a:r>
              <a:rPr lang="en-IN" dirty="0"/>
              <a:t> ,</a:t>
            </a:r>
            <a:r>
              <a:rPr lang="en-IN" dirty="0" err="1"/>
              <a:t>K.Pavithra</a:t>
            </a:r>
            <a:r>
              <a:rPr lang="en-IN" dirty="0"/>
              <a:t> ,</a:t>
            </a:r>
            <a:r>
              <a:rPr lang="en-IN" dirty="0" err="1"/>
              <a:t>K.Sangeetha</a:t>
            </a:r>
            <a:endParaRPr lang="en-IN" strike="noStrike" dirty="0"/>
          </a:p>
          <a:p>
            <a:pPr algn="just">
              <a:buFont typeface="Wingdings" panose="05000000000000000000" pitchFamily="2" charset="2"/>
              <a:buChar char="q"/>
            </a:pPr>
            <a:endParaRPr lang="en-US" dirty="0"/>
          </a:p>
          <a:p>
            <a:pPr algn="just">
              <a:buFont typeface="Wingdings" panose="05000000000000000000" pitchFamily="2" charset="2"/>
              <a:buChar char="q"/>
            </a:pPr>
            <a:r>
              <a:rPr lang="en-US" dirty="0"/>
              <a:t> Intelligent waste classification system using deep learning CNN, SMPM,2019</a:t>
            </a:r>
          </a:p>
          <a:p>
            <a:pPr marL="0" indent="0" algn="just">
              <a:buNone/>
            </a:pPr>
            <a:r>
              <a:rPr lang="en-IN" dirty="0"/>
              <a:t>      </a:t>
            </a:r>
            <a:r>
              <a:rPr lang="en-IN" dirty="0" err="1"/>
              <a:t>Olugboja</a:t>
            </a:r>
            <a:r>
              <a:rPr lang="en-IN" dirty="0"/>
              <a:t> Adedeji, </a:t>
            </a:r>
            <a:r>
              <a:rPr lang="en-IN" dirty="0" err="1"/>
              <a:t>Zenghui</a:t>
            </a:r>
            <a:r>
              <a:rPr lang="en-IN" dirty="0"/>
              <a:t> Wang</a:t>
            </a:r>
          </a:p>
          <a:p>
            <a:pPr marL="0" indent="0" algn="just">
              <a:buNone/>
            </a:pPr>
            <a:endParaRPr lang="en-IN" dirty="0"/>
          </a:p>
          <a:p>
            <a:pPr algn="just">
              <a:buFont typeface="Wingdings" panose="05000000000000000000" pitchFamily="2" charset="2"/>
              <a:buChar char="q"/>
            </a:pPr>
            <a:r>
              <a:rPr lang="en-US" dirty="0"/>
              <a:t> Automation of Waste Sorting with Deep Learning , IEEE WVC,2019,</a:t>
            </a:r>
          </a:p>
          <a:p>
            <a:pPr marL="0" indent="0" algn="just">
              <a:buNone/>
            </a:pPr>
            <a:r>
              <a:rPr lang="pt-BR" dirty="0"/>
              <a:t>      Joao Sousa  , Ana Rebelo, Jaime S. Cardoso</a:t>
            </a:r>
            <a:endParaRPr lang="en-IN" dirty="0"/>
          </a:p>
          <a:p>
            <a:pPr marL="0" indent="0" algn="just">
              <a:buNone/>
            </a:pPr>
            <a:endParaRPr lang="en-IN" dirty="0"/>
          </a:p>
          <a:p>
            <a:pPr algn="just">
              <a:buFont typeface="Wingdings" panose="05000000000000000000" pitchFamily="2" charset="2"/>
              <a:buChar char="q"/>
            </a:pPr>
            <a:endParaRPr lang="en-IN" dirty="0"/>
          </a:p>
        </p:txBody>
      </p:sp>
    </p:spTree>
    <p:extLst>
      <p:ext uri="{BB962C8B-B14F-4D97-AF65-F5344CB8AC3E}">
        <p14:creationId xmlns:p14="http://schemas.microsoft.com/office/powerpoint/2010/main" val="217002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738B96-B288-4BC3-8261-E8F404AD3686}"/>
              </a:ext>
            </a:extLst>
          </p:cNvPr>
          <p:cNvSpPr>
            <a:spLocks noGrp="1"/>
          </p:cNvSpPr>
          <p:nvPr>
            <p:ph type="title"/>
          </p:nvPr>
        </p:nvSpPr>
        <p:spPr>
          <a:xfrm>
            <a:off x="919119" y="119270"/>
            <a:ext cx="10353761" cy="1550504"/>
          </a:xfrm>
        </p:spPr>
        <p:txBody>
          <a:bodyPr/>
          <a:lstStyle/>
          <a:p>
            <a:r>
              <a:rPr lang="en-US" dirty="0"/>
              <a:t>Conclusion/FUTURE SCOPE</a:t>
            </a:r>
          </a:p>
        </p:txBody>
      </p:sp>
      <p:sp>
        <p:nvSpPr>
          <p:cNvPr id="13" name="Content Placeholder 12">
            <a:extLst>
              <a:ext uri="{FF2B5EF4-FFF2-40B4-BE49-F238E27FC236}">
                <a16:creationId xmlns:a16="http://schemas.microsoft.com/office/drawing/2014/main" id="{06927E01-BC71-4F66-8AD5-6FE17B6C70B2}"/>
              </a:ext>
            </a:extLst>
          </p:cNvPr>
          <p:cNvSpPr>
            <a:spLocks noGrp="1"/>
          </p:cNvSpPr>
          <p:nvPr>
            <p:ph idx="1"/>
          </p:nvPr>
        </p:nvSpPr>
        <p:spPr>
          <a:xfrm>
            <a:off x="528638" y="1143000"/>
            <a:ext cx="11072811" cy="5386388"/>
          </a:xfrm>
        </p:spPr>
        <p:txBody>
          <a:bodyPr>
            <a:normAutofit fontScale="85000" lnSpcReduction="10000"/>
          </a:bodyPr>
          <a:lstStyle/>
          <a:p>
            <a:pPr algn="just">
              <a:lnSpc>
                <a:spcPct val="150000"/>
              </a:lnSpc>
              <a:buFont typeface="Wingdings" panose="05000000000000000000" pitchFamily="2" charset="2"/>
              <a:buChar char="q"/>
            </a:pPr>
            <a:r>
              <a:rPr lang="en-US" sz="2400" dirty="0"/>
              <a:t> This kind of system is a step forward to make the existing system of waste management system easier by using technology. It is an efficient system which saves time, and due to it being automated, it provides a quick and easy solution.</a:t>
            </a:r>
          </a:p>
          <a:p>
            <a:pPr algn="just">
              <a:lnSpc>
                <a:spcPct val="150000"/>
              </a:lnSpc>
              <a:buFont typeface="Wingdings" panose="05000000000000000000" pitchFamily="2" charset="2"/>
              <a:buChar char="q"/>
            </a:pPr>
            <a:r>
              <a:rPr lang="en-US" sz="2400" dirty="0"/>
              <a:t> The classification of trash into various recycling categories is possible through machine learning and computer vision algorithms.</a:t>
            </a:r>
          </a:p>
          <a:p>
            <a:pPr algn="just">
              <a:lnSpc>
                <a:spcPct val="150000"/>
              </a:lnSpc>
              <a:buFont typeface="Wingdings" panose="05000000000000000000" pitchFamily="2" charset="2"/>
              <a:buChar char="q"/>
            </a:pPr>
            <a:r>
              <a:rPr lang="en-US" sz="2400" dirty="0"/>
              <a:t> Other services such as disposal-recycle system, garbage truck monitoring system, garbage level monitoring system when used as a combination of hardware such as IoT (Internet of Things) and software can help in improving the waste management techniques efficient and more better in future.</a:t>
            </a:r>
          </a:p>
          <a:p>
            <a:pPr algn="just">
              <a:lnSpc>
                <a:spcPct val="150000"/>
              </a:lnSpc>
              <a:buFont typeface="Wingdings" panose="05000000000000000000" pitchFamily="2" charset="2"/>
              <a:buChar char="q"/>
            </a:pPr>
            <a:r>
              <a:rPr lang="en-US" sz="2400" dirty="0"/>
              <a:t> Thus, this kind of system can bring a revolutionary change in improving waste management across the globe and thus making our lives better for future generations.</a:t>
            </a:r>
          </a:p>
        </p:txBody>
      </p:sp>
    </p:spTree>
    <p:extLst>
      <p:ext uri="{BB962C8B-B14F-4D97-AF65-F5344CB8AC3E}">
        <p14:creationId xmlns:p14="http://schemas.microsoft.com/office/powerpoint/2010/main" val="2014470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6DBB61-E770-4E6F-848A-F3DD5F540480}"/>
              </a:ext>
            </a:extLst>
          </p:cNvPr>
          <p:cNvSpPr>
            <a:spLocks noGrp="1"/>
          </p:cNvSpPr>
          <p:nvPr>
            <p:ph idx="1"/>
          </p:nvPr>
        </p:nvSpPr>
        <p:spPr>
          <a:xfrm>
            <a:off x="919119" y="774700"/>
            <a:ext cx="10353762" cy="4622800"/>
          </a:xfrm>
        </p:spPr>
        <p:txBody>
          <a:bodyPr/>
          <a:lstStyle/>
          <a:p>
            <a:endParaRPr lang="en-US" dirty="0"/>
          </a:p>
          <a:p>
            <a:pPr marL="0" indent="0" algn="ctr">
              <a:buNone/>
            </a:pPr>
            <a:endParaRPr lang="en-IN" dirty="0"/>
          </a:p>
          <a:p>
            <a:pPr marL="0" indent="0" algn="ctr">
              <a:buNone/>
            </a:pPr>
            <a:endParaRPr lang="en-IN" dirty="0"/>
          </a:p>
          <a:p>
            <a:pPr marL="0" indent="0" algn="ctr">
              <a:buNone/>
            </a:pPr>
            <a:r>
              <a:rPr lang="en-IN" sz="8800" dirty="0">
                <a:solidFill>
                  <a:srgbClr val="FF0000"/>
                </a:solidFill>
                <a:latin typeface="Algerian" panose="04020705040A02060702" pitchFamily="82" charset="0"/>
              </a:rPr>
              <a:t>THANK YOU</a:t>
            </a:r>
          </a:p>
        </p:txBody>
      </p:sp>
    </p:spTree>
    <p:extLst>
      <p:ext uri="{BB962C8B-B14F-4D97-AF65-F5344CB8AC3E}">
        <p14:creationId xmlns:p14="http://schemas.microsoft.com/office/powerpoint/2010/main" val="501814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6BDC2543-C7AB-4661-A9A9-D7450EEF1B0A}"/>
              </a:ext>
            </a:extLst>
          </p:cNvPr>
          <p:cNvGraphicFramePr>
            <a:graphicFrameLocks noGrp="1"/>
          </p:cNvGraphicFramePr>
          <p:nvPr>
            <p:extLst>
              <p:ext uri="{D42A27DB-BD31-4B8C-83A1-F6EECF244321}">
                <p14:modId xmlns:p14="http://schemas.microsoft.com/office/powerpoint/2010/main" val="2860247387"/>
              </p:ext>
            </p:extLst>
          </p:nvPr>
        </p:nvGraphicFramePr>
        <p:xfrm>
          <a:off x="0" y="2"/>
          <a:ext cx="12192005" cy="6857997"/>
        </p:xfrm>
        <a:graphic>
          <a:graphicData uri="http://schemas.openxmlformats.org/drawingml/2006/table">
            <a:tbl>
              <a:tblPr firstRow="1" bandRow="1">
                <a:tableStyleId>{F5AB1C69-6EDB-4FF4-983F-18BD219EF322}</a:tableStyleId>
              </a:tblPr>
              <a:tblGrid>
                <a:gridCol w="477078">
                  <a:extLst>
                    <a:ext uri="{9D8B030D-6E8A-4147-A177-3AD203B41FA5}">
                      <a16:colId xmlns:a16="http://schemas.microsoft.com/office/drawing/2014/main" val="379451450"/>
                    </a:ext>
                  </a:extLst>
                </a:gridCol>
                <a:gridCol w="1895061">
                  <a:extLst>
                    <a:ext uri="{9D8B030D-6E8A-4147-A177-3AD203B41FA5}">
                      <a16:colId xmlns:a16="http://schemas.microsoft.com/office/drawing/2014/main" val="3939885468"/>
                    </a:ext>
                  </a:extLst>
                </a:gridCol>
                <a:gridCol w="1245704">
                  <a:extLst>
                    <a:ext uri="{9D8B030D-6E8A-4147-A177-3AD203B41FA5}">
                      <a16:colId xmlns:a16="http://schemas.microsoft.com/office/drawing/2014/main" val="2338507554"/>
                    </a:ext>
                  </a:extLst>
                </a:gridCol>
                <a:gridCol w="1470992">
                  <a:extLst>
                    <a:ext uri="{9D8B030D-6E8A-4147-A177-3AD203B41FA5}">
                      <a16:colId xmlns:a16="http://schemas.microsoft.com/office/drawing/2014/main" val="3185840662"/>
                    </a:ext>
                  </a:extLst>
                </a:gridCol>
                <a:gridCol w="2464904">
                  <a:extLst>
                    <a:ext uri="{9D8B030D-6E8A-4147-A177-3AD203B41FA5}">
                      <a16:colId xmlns:a16="http://schemas.microsoft.com/office/drawing/2014/main" val="3580911176"/>
                    </a:ext>
                  </a:extLst>
                </a:gridCol>
                <a:gridCol w="2716696">
                  <a:extLst>
                    <a:ext uri="{9D8B030D-6E8A-4147-A177-3AD203B41FA5}">
                      <a16:colId xmlns:a16="http://schemas.microsoft.com/office/drawing/2014/main" val="985820584"/>
                    </a:ext>
                  </a:extLst>
                </a:gridCol>
                <a:gridCol w="1921570">
                  <a:extLst>
                    <a:ext uri="{9D8B030D-6E8A-4147-A177-3AD203B41FA5}">
                      <a16:colId xmlns:a16="http://schemas.microsoft.com/office/drawing/2014/main" val="592305910"/>
                    </a:ext>
                  </a:extLst>
                </a:gridCol>
              </a:tblGrid>
              <a:tr h="534798">
                <a:tc>
                  <a:txBody>
                    <a:bodyPr/>
                    <a:lstStyle/>
                    <a:p>
                      <a:pPr algn="l"/>
                      <a:r>
                        <a:rPr lang="en-US" sz="1400" dirty="0"/>
                        <a:t>No.</a:t>
                      </a:r>
                      <a:endParaRPr lang="en-IN" sz="1400" dirty="0"/>
                    </a:p>
                  </a:txBody>
                  <a:tcPr/>
                </a:tc>
                <a:tc>
                  <a:txBody>
                    <a:bodyPr/>
                    <a:lstStyle/>
                    <a:p>
                      <a:pPr algn="ctr"/>
                      <a:r>
                        <a:rPr lang="en-US" sz="1400" dirty="0"/>
                        <a:t>TITLE</a:t>
                      </a:r>
                      <a:endParaRPr lang="en-IN" sz="1400" dirty="0"/>
                    </a:p>
                  </a:txBody>
                  <a:tcPr/>
                </a:tc>
                <a:tc>
                  <a:txBody>
                    <a:bodyPr/>
                    <a:lstStyle/>
                    <a:p>
                      <a:pPr algn="ctr"/>
                      <a:r>
                        <a:rPr lang="en-US" sz="1400" dirty="0"/>
                        <a:t>YEAR</a:t>
                      </a:r>
                      <a:endParaRPr lang="en-IN" sz="1400" dirty="0"/>
                    </a:p>
                  </a:txBody>
                  <a:tcPr/>
                </a:tc>
                <a:tc>
                  <a:txBody>
                    <a:bodyPr/>
                    <a:lstStyle/>
                    <a:p>
                      <a:pPr algn="ctr"/>
                      <a:r>
                        <a:rPr lang="en-US" sz="1400" dirty="0"/>
                        <a:t>AUTHOR</a:t>
                      </a:r>
                      <a:endParaRPr lang="en-IN" sz="1400" dirty="0"/>
                    </a:p>
                  </a:txBody>
                  <a:tcPr/>
                </a:tc>
                <a:tc>
                  <a:txBody>
                    <a:bodyPr/>
                    <a:lstStyle/>
                    <a:p>
                      <a:pPr algn="ctr"/>
                      <a:r>
                        <a:rPr lang="en-US" sz="1400" dirty="0"/>
                        <a:t>METHODOLOGY</a:t>
                      </a:r>
                      <a:endParaRPr lang="en-IN" sz="1400" dirty="0"/>
                    </a:p>
                  </a:txBody>
                  <a:tcPr/>
                </a:tc>
                <a:tc>
                  <a:txBody>
                    <a:bodyPr/>
                    <a:lstStyle/>
                    <a:p>
                      <a:pPr algn="ctr"/>
                      <a:r>
                        <a:rPr lang="en-US" sz="1400" dirty="0"/>
                        <a:t>FINDINGS</a:t>
                      </a:r>
                      <a:endParaRPr lang="en-IN" sz="1400" dirty="0"/>
                    </a:p>
                  </a:txBody>
                  <a:tcPr/>
                </a:tc>
                <a:tc>
                  <a:txBody>
                    <a:bodyPr/>
                    <a:lstStyle/>
                    <a:p>
                      <a:pPr algn="ctr"/>
                      <a:r>
                        <a:rPr lang="en-US" sz="1400" dirty="0"/>
                        <a:t>LIMITATIONS</a:t>
                      </a:r>
                      <a:endParaRPr lang="en-IN" sz="1400" dirty="0"/>
                    </a:p>
                  </a:txBody>
                  <a:tcPr/>
                </a:tc>
                <a:extLst>
                  <a:ext uri="{0D108BD9-81ED-4DB2-BD59-A6C34878D82A}">
                    <a16:rowId xmlns:a16="http://schemas.microsoft.com/office/drawing/2014/main" val="940699390"/>
                  </a:ext>
                </a:extLst>
              </a:tr>
              <a:tr h="1415642">
                <a:tc>
                  <a:txBody>
                    <a:bodyPr/>
                    <a:lstStyle/>
                    <a:p>
                      <a:r>
                        <a:rPr lang="en-US" sz="1400" dirty="0"/>
                        <a:t>1)</a:t>
                      </a:r>
                      <a:endParaRPr lang="en-IN" sz="1400" dirty="0"/>
                    </a:p>
                  </a:txBody>
                  <a:tcPr/>
                </a:tc>
                <a:tc>
                  <a:txBody>
                    <a:bodyPr/>
                    <a:lstStyle/>
                    <a:p>
                      <a:pPr algn="l"/>
                      <a:r>
                        <a:rPr lang="en-US" sz="1400" dirty="0"/>
                        <a:t>Automatic classification of solid waste using deep learning</a:t>
                      </a:r>
                      <a:endParaRPr lang="en-IN" sz="1400" dirty="0"/>
                    </a:p>
                  </a:txBody>
                  <a:tcPr/>
                </a:tc>
                <a:tc>
                  <a:txBody>
                    <a:bodyPr/>
                    <a:lstStyle/>
                    <a:p>
                      <a:r>
                        <a:rPr lang="en-US" sz="1400" dirty="0"/>
                        <a:t>Springer,</a:t>
                      </a:r>
                    </a:p>
                    <a:p>
                      <a:r>
                        <a:rPr lang="en-US" sz="1400" dirty="0"/>
                        <a:t>2020</a:t>
                      </a:r>
                      <a:endParaRPr lang="en-IN" sz="1400" dirty="0"/>
                    </a:p>
                  </a:txBody>
                  <a:tcPr/>
                </a:tc>
                <a:tc>
                  <a:txBody>
                    <a:bodyPr/>
                    <a:lstStyle/>
                    <a:p>
                      <a:r>
                        <a:rPr lang="en-US" sz="1400" dirty="0"/>
                        <a:t>V. P. </a:t>
                      </a:r>
                      <a:r>
                        <a:rPr lang="en-US" sz="1400" dirty="0" err="1"/>
                        <a:t>Brintha</a:t>
                      </a:r>
                      <a:r>
                        <a:rPr lang="en-US" sz="1400" dirty="0"/>
                        <a:t>, R. Rekha, J. Nandhini, N. </a:t>
                      </a:r>
                      <a:r>
                        <a:rPr lang="en-US" sz="1400" dirty="0" err="1"/>
                        <a:t>Sreekaarthick</a:t>
                      </a:r>
                      <a:r>
                        <a:rPr lang="en-US" sz="1400" dirty="0"/>
                        <a:t>, B. </a:t>
                      </a:r>
                      <a:r>
                        <a:rPr lang="en-US" sz="1400" dirty="0" err="1"/>
                        <a:t>Ishwaryaa</a:t>
                      </a:r>
                      <a:r>
                        <a:rPr lang="en-US" sz="1400" dirty="0"/>
                        <a:t>, </a:t>
                      </a:r>
                    </a:p>
                    <a:p>
                      <a:r>
                        <a:rPr lang="en-US" sz="1400" dirty="0"/>
                        <a:t>et al.</a:t>
                      </a:r>
                    </a:p>
                  </a:txBody>
                  <a:tcPr/>
                </a:tc>
                <a:tc>
                  <a:txBody>
                    <a:bodyPr/>
                    <a:lstStyle/>
                    <a:p>
                      <a:r>
                        <a:rPr lang="en-US" sz="1400" dirty="0"/>
                        <a:t>The proposed idea mainly concentrates on the classification and identification of the waste that is being dumped into the garbage. </a:t>
                      </a:r>
                      <a:endParaRPr lang="en-IN" sz="1400" dirty="0"/>
                    </a:p>
                  </a:txBody>
                  <a:tcPr/>
                </a:tc>
                <a:tc>
                  <a:txBody>
                    <a:bodyPr/>
                    <a:lstStyle/>
                    <a:p>
                      <a:pPr algn="l"/>
                      <a:r>
                        <a:rPr lang="en-US" sz="1400" dirty="0"/>
                        <a:t>The developed system could identify different  types of wastes when shown individually with different accuracies.</a:t>
                      </a:r>
                      <a:endParaRPr lang="en-IN" sz="1400" dirty="0"/>
                    </a:p>
                  </a:txBody>
                  <a:tcPr/>
                </a:tc>
                <a:tc>
                  <a:txBody>
                    <a:bodyPr/>
                    <a:lstStyle/>
                    <a:p>
                      <a:r>
                        <a:rPr lang="en-US" sz="1400" dirty="0"/>
                        <a:t>The system is not able to classify waste accurately when the image contain more than one waste category. </a:t>
                      </a:r>
                      <a:endParaRPr lang="en-IN" sz="1400" dirty="0"/>
                    </a:p>
                  </a:txBody>
                  <a:tcPr/>
                </a:tc>
                <a:extLst>
                  <a:ext uri="{0D108BD9-81ED-4DB2-BD59-A6C34878D82A}">
                    <a16:rowId xmlns:a16="http://schemas.microsoft.com/office/drawing/2014/main" val="3195645147"/>
                  </a:ext>
                </a:extLst>
              </a:tr>
              <a:tr h="1856063">
                <a:tc>
                  <a:txBody>
                    <a:bodyPr/>
                    <a:lstStyle/>
                    <a:p>
                      <a:r>
                        <a:rPr lang="en-US" sz="1400" dirty="0"/>
                        <a:t>2)</a:t>
                      </a:r>
                      <a:endParaRPr lang="en-IN" sz="1400" dirty="0"/>
                    </a:p>
                  </a:txBody>
                  <a:tcPr/>
                </a:tc>
                <a:tc>
                  <a:txBody>
                    <a:bodyPr/>
                    <a:lstStyle/>
                    <a:p>
                      <a:pPr algn="l"/>
                      <a:r>
                        <a:rPr lang="en-US" sz="1400" strike="noStrike" dirty="0"/>
                        <a:t>An automatic classification method for environment</a:t>
                      </a:r>
                      <a:endParaRPr lang="en-IN" sz="1400" strike="noStrike" dirty="0"/>
                    </a:p>
                  </a:txBody>
                  <a:tcPr/>
                </a:tc>
                <a:tc>
                  <a:txBody>
                    <a:bodyPr/>
                    <a:lstStyle/>
                    <a:p>
                      <a:r>
                        <a:rPr lang="en-US" sz="1400" dirty="0"/>
                        <a:t>IEEE,2016</a:t>
                      </a:r>
                      <a:endParaRPr lang="en-IN" sz="1400" dirty="0"/>
                    </a:p>
                  </a:txBody>
                  <a:tcPr/>
                </a:tc>
                <a:tc>
                  <a:txBody>
                    <a:bodyPr/>
                    <a:lstStyle/>
                    <a:p>
                      <a:r>
                        <a:rPr lang="en-IN" sz="1400" dirty="0" err="1"/>
                        <a:t>S.Sudha</a:t>
                      </a:r>
                      <a:r>
                        <a:rPr lang="en-IN" sz="1400" dirty="0"/>
                        <a:t> </a:t>
                      </a:r>
                      <a:r>
                        <a:rPr lang="en-IN" sz="1400" dirty="0" err="1"/>
                        <a:t>M.Vidhyalakshmi</a:t>
                      </a:r>
                      <a:r>
                        <a:rPr lang="en-IN" sz="1400" dirty="0"/>
                        <a:t> </a:t>
                      </a:r>
                    </a:p>
                    <a:p>
                      <a:r>
                        <a:rPr lang="en-IN" sz="1400" dirty="0" err="1"/>
                        <a:t>K.Pavithra</a:t>
                      </a:r>
                      <a:r>
                        <a:rPr lang="en-IN" sz="1400" dirty="0"/>
                        <a:t> </a:t>
                      </a:r>
                    </a:p>
                    <a:p>
                      <a:r>
                        <a:rPr lang="en-IN" sz="1400" dirty="0" err="1"/>
                        <a:t>K.Sangeetha</a:t>
                      </a:r>
                      <a:endParaRPr lang="en-IN" sz="1400" dirty="0"/>
                    </a:p>
                  </a:txBody>
                  <a:tcPr/>
                </a:tc>
                <a:tc>
                  <a:txBody>
                    <a:bodyPr/>
                    <a:lstStyle/>
                    <a:p>
                      <a:r>
                        <a:rPr lang="en-US" sz="1400" b="0" i="0" kern="1200" dirty="0">
                          <a:solidFill>
                            <a:schemeClr val="dk1"/>
                          </a:solidFill>
                          <a:effectLst/>
                          <a:latin typeface="+mn-lt"/>
                          <a:ea typeface="+mn-ea"/>
                          <a:cs typeface="+mn-cs"/>
                        </a:rPr>
                        <a:t>The implementation part is done using Caffe which is a deep learning framework as software. Deep learning and deep features have only recently achieved strong results in many tasks.</a:t>
                      </a:r>
                      <a:endParaRPr lang="en-IN" sz="1400" dirty="0"/>
                    </a:p>
                  </a:txBody>
                  <a:tcPr/>
                </a:tc>
                <a:tc>
                  <a:txBody>
                    <a:bodyPr/>
                    <a:lstStyle/>
                    <a:p>
                      <a:r>
                        <a:rPr lang="en-US" sz="1400" b="0" i="0" kern="1200" dirty="0">
                          <a:solidFill>
                            <a:schemeClr val="dk1"/>
                          </a:solidFill>
                          <a:effectLst/>
                          <a:latin typeface="+mn-lt"/>
                          <a:ea typeface="+mn-ea"/>
                          <a:cs typeface="+mn-cs"/>
                        </a:rPr>
                        <a:t>The developed system would pioneer the work for solid waste management process in the field of Artificial Intelligence. When properly trained, the system is highly efficient</a:t>
                      </a:r>
                      <a:endParaRPr lang="en-IN" sz="1400" dirty="0"/>
                    </a:p>
                  </a:txBody>
                  <a:tcPr/>
                </a:tc>
                <a:tc>
                  <a:txBody>
                    <a:bodyPr/>
                    <a:lstStyle/>
                    <a:p>
                      <a:r>
                        <a:rPr lang="en-US" sz="1400" b="0" i="0" kern="1200" dirty="0">
                          <a:solidFill>
                            <a:schemeClr val="dk1"/>
                          </a:solidFill>
                          <a:effectLst/>
                          <a:latin typeface="+mn-lt"/>
                          <a:ea typeface="+mn-ea"/>
                          <a:cs typeface="+mn-cs"/>
                        </a:rPr>
                        <a:t>It has very less accurate due to use of caffe.</a:t>
                      </a:r>
                      <a:endParaRPr lang="en-IN" sz="1400" dirty="0"/>
                    </a:p>
                  </a:txBody>
                  <a:tcPr/>
                </a:tc>
                <a:extLst>
                  <a:ext uri="{0D108BD9-81ED-4DB2-BD59-A6C34878D82A}">
                    <a16:rowId xmlns:a16="http://schemas.microsoft.com/office/drawing/2014/main" val="3082293018"/>
                  </a:ext>
                </a:extLst>
              </a:tr>
              <a:tr h="1195431">
                <a:tc>
                  <a:txBody>
                    <a:bodyPr/>
                    <a:lstStyle/>
                    <a:p>
                      <a:r>
                        <a:rPr lang="en-US" sz="1400" dirty="0"/>
                        <a:t>3)</a:t>
                      </a:r>
                      <a:endParaRPr lang="en-IN"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Intelligent waste classification system using deep learning CNN</a:t>
                      </a:r>
                      <a:endParaRPr lang="en-IN" sz="1400" dirty="0"/>
                    </a:p>
                    <a:p>
                      <a:endParaRPr lang="en-IN" sz="1400" dirty="0"/>
                    </a:p>
                  </a:txBody>
                  <a:tcPr/>
                </a:tc>
                <a:tc>
                  <a:txBody>
                    <a:bodyPr/>
                    <a:lstStyle/>
                    <a:p>
                      <a:r>
                        <a:rPr lang="en-US" sz="1400" dirty="0"/>
                        <a:t>SMPM,2019</a:t>
                      </a:r>
                      <a:endParaRPr lang="en-IN" sz="1400" dirty="0"/>
                    </a:p>
                  </a:txBody>
                  <a:tcPr/>
                </a:tc>
                <a:tc>
                  <a:txBody>
                    <a:bodyPr/>
                    <a:lstStyle/>
                    <a:p>
                      <a:r>
                        <a:rPr lang="en-IN" sz="1400" dirty="0" err="1"/>
                        <a:t>Olugboja</a:t>
                      </a:r>
                      <a:r>
                        <a:rPr lang="en-IN" sz="1400" dirty="0"/>
                        <a:t> Adedeji, </a:t>
                      </a:r>
                      <a:r>
                        <a:rPr lang="en-IN" sz="1400" dirty="0" err="1"/>
                        <a:t>Zenghui</a:t>
                      </a:r>
                      <a:r>
                        <a:rPr lang="en-IN" sz="1400" dirty="0"/>
                        <a:t> Wang</a:t>
                      </a:r>
                    </a:p>
                  </a:txBody>
                  <a:tcPr/>
                </a:tc>
                <a:tc>
                  <a:txBody>
                    <a:bodyPr/>
                    <a:lstStyle/>
                    <a:p>
                      <a:r>
                        <a:rPr lang="en-US" sz="1400" dirty="0"/>
                        <a:t>The proposed method is developed based on the ResNet-50 pre-trained model, </a:t>
                      </a:r>
                    </a:p>
                    <a:p>
                      <a:r>
                        <a:rPr lang="en-US" sz="1400" dirty="0"/>
                        <a:t>SVM.</a:t>
                      </a:r>
                      <a:endParaRPr lang="en-IN" sz="1400" dirty="0"/>
                    </a:p>
                  </a:txBody>
                  <a:tcPr/>
                </a:tc>
                <a:tc>
                  <a:txBody>
                    <a:bodyPr/>
                    <a:lstStyle/>
                    <a:p>
                      <a:r>
                        <a:rPr lang="en-US" sz="1400" dirty="0"/>
                        <a:t>The proposed system is able to classify waste with 87%accuracy.</a:t>
                      </a:r>
                      <a:endParaRPr lang="en-IN" sz="1400" dirty="0"/>
                    </a:p>
                  </a:txBody>
                  <a:tcPr/>
                </a:tc>
                <a:tc>
                  <a:txBody>
                    <a:bodyPr/>
                    <a:lstStyle/>
                    <a:p>
                      <a:r>
                        <a:rPr lang="en-US" sz="1400" dirty="0"/>
                        <a:t>The model is trained using small dataset and thus accuracy was not  optimal.</a:t>
                      </a:r>
                      <a:endParaRPr lang="en-IN" sz="1400" dirty="0"/>
                    </a:p>
                  </a:txBody>
                  <a:tcPr/>
                </a:tc>
                <a:extLst>
                  <a:ext uri="{0D108BD9-81ED-4DB2-BD59-A6C34878D82A}">
                    <a16:rowId xmlns:a16="http://schemas.microsoft.com/office/drawing/2014/main" val="1138739149"/>
                  </a:ext>
                </a:extLst>
              </a:tr>
              <a:tr h="1856063">
                <a:tc>
                  <a:txBody>
                    <a:bodyPr/>
                    <a:lstStyle/>
                    <a:p>
                      <a:r>
                        <a:rPr lang="en-US" sz="1400" dirty="0"/>
                        <a:t>4)</a:t>
                      </a:r>
                      <a:endParaRPr lang="en-IN" sz="1400" dirty="0"/>
                    </a:p>
                  </a:txBody>
                  <a:tcPr/>
                </a:tc>
                <a:tc>
                  <a:txBody>
                    <a:bodyPr/>
                    <a:lstStyle/>
                    <a:p>
                      <a:r>
                        <a:rPr lang="en-US" sz="1400" dirty="0"/>
                        <a:t>Automation of Waste Sorting with Deep Learning </a:t>
                      </a:r>
                      <a:endParaRPr lang="en-IN" sz="1400" dirty="0"/>
                    </a:p>
                  </a:txBody>
                  <a:tcPr/>
                </a:tc>
                <a:tc>
                  <a:txBody>
                    <a:bodyPr/>
                    <a:lstStyle/>
                    <a:p>
                      <a:r>
                        <a:rPr lang="en-US" sz="1400" dirty="0"/>
                        <a:t>IEEE WVC,2019</a:t>
                      </a:r>
                      <a:endParaRPr lang="en-IN" sz="1400" dirty="0"/>
                    </a:p>
                  </a:txBody>
                  <a:tcPr/>
                </a:tc>
                <a:tc>
                  <a:txBody>
                    <a:bodyPr/>
                    <a:lstStyle/>
                    <a:p>
                      <a:r>
                        <a:rPr lang="pt-BR" sz="1400" dirty="0"/>
                        <a:t>Joao Sousa  , Ana Rebelo, Jaime S. Cardoso</a:t>
                      </a:r>
                      <a:endParaRPr lang="en-IN" sz="1400" dirty="0"/>
                    </a:p>
                  </a:txBody>
                  <a:tcPr/>
                </a:tc>
                <a:tc>
                  <a:txBody>
                    <a:bodyPr/>
                    <a:lstStyle/>
                    <a:p>
                      <a:r>
                        <a:rPr lang="en-US" sz="1400" b="0" i="0" kern="1200" dirty="0">
                          <a:solidFill>
                            <a:schemeClr val="dk1"/>
                          </a:solidFill>
                          <a:effectLst/>
                          <a:latin typeface="+mn-lt"/>
                          <a:ea typeface="+mn-ea"/>
                          <a:cs typeface="+mn-cs"/>
                        </a:rPr>
                        <a:t>Basic R-CNN, Hierarchical </a:t>
                      </a:r>
                      <a:r>
                        <a:rPr lang="en-US" sz="1400" b="0" i="0" kern="1200" dirty="0" err="1">
                          <a:solidFill>
                            <a:schemeClr val="dk1"/>
                          </a:solidFill>
                          <a:effectLst/>
                          <a:latin typeface="+mn-lt"/>
                          <a:ea typeface="+mn-ea"/>
                          <a:cs typeface="+mn-cs"/>
                        </a:rPr>
                        <a:t>Approachs</a:t>
                      </a:r>
                      <a:r>
                        <a:rPr lang="en-US" sz="1400" b="0" i="0" kern="1200" dirty="0">
                          <a:solidFill>
                            <a:schemeClr val="dk1"/>
                          </a:solidFill>
                          <a:effectLst/>
                          <a:latin typeface="+mn-lt"/>
                          <a:ea typeface="+mn-ea"/>
                          <a:cs typeface="+mn-cs"/>
                        </a:rPr>
                        <a:t> used using multi-labeled datasets and </a:t>
                      </a:r>
                      <a:r>
                        <a:rPr lang="en-US" sz="1400" b="0" i="0" kern="1200" dirty="0" err="1">
                          <a:solidFill>
                            <a:schemeClr val="dk1"/>
                          </a:solidFill>
                          <a:effectLst/>
                          <a:latin typeface="+mn-lt"/>
                          <a:ea typeface="+mn-ea"/>
                          <a:cs typeface="+mn-cs"/>
                        </a:rPr>
                        <a:t>traininf</a:t>
                      </a:r>
                      <a:r>
                        <a:rPr lang="en-US" sz="1400" b="0" i="0" kern="1200" dirty="0">
                          <a:solidFill>
                            <a:schemeClr val="dk1"/>
                          </a:solidFill>
                          <a:effectLst/>
                          <a:latin typeface="+mn-lt"/>
                          <a:ea typeface="+mn-ea"/>
                          <a:cs typeface="+mn-cs"/>
                        </a:rPr>
                        <a:t> for shape and materials </a:t>
                      </a:r>
                      <a:endParaRPr lang="en-IN" sz="1400" dirty="0"/>
                    </a:p>
                  </a:txBody>
                  <a:tcPr/>
                </a:tc>
                <a:tc>
                  <a:txBody>
                    <a:bodyPr/>
                    <a:lstStyle/>
                    <a:p>
                      <a:r>
                        <a:rPr lang="en-US" sz="1400" b="0" i="0" kern="1200" dirty="0">
                          <a:solidFill>
                            <a:schemeClr val="dk1"/>
                          </a:solidFill>
                          <a:effectLst/>
                          <a:latin typeface="+mn-lt"/>
                          <a:ea typeface="+mn-ea"/>
                          <a:cs typeface="+mn-cs"/>
                        </a:rPr>
                        <a:t>The direct R-CNN used gave a </a:t>
                      </a:r>
                      <a:r>
                        <a:rPr lang="en-US" sz="1400" b="0" i="0" kern="1200" dirty="0" err="1">
                          <a:solidFill>
                            <a:schemeClr val="dk1"/>
                          </a:solidFill>
                          <a:effectLst/>
                          <a:latin typeface="+mn-lt"/>
                          <a:ea typeface="+mn-ea"/>
                          <a:cs typeface="+mn-cs"/>
                        </a:rPr>
                        <a:t>mAP</a:t>
                      </a:r>
                      <a:r>
                        <a:rPr lang="en-US" sz="1400" b="0" i="0" kern="1200" dirty="0">
                          <a:solidFill>
                            <a:schemeClr val="dk1"/>
                          </a:solidFill>
                          <a:effectLst/>
                          <a:latin typeface="+mn-lt"/>
                          <a:ea typeface="+mn-ea"/>
                          <a:cs typeface="+mn-cs"/>
                        </a:rPr>
                        <a:t> of 74.1%, using a hierarchical approach gave a </a:t>
                      </a:r>
                      <a:r>
                        <a:rPr lang="en-US" sz="1400" b="0" i="0" kern="1200" dirty="0" err="1">
                          <a:solidFill>
                            <a:schemeClr val="dk1"/>
                          </a:solidFill>
                          <a:effectLst/>
                          <a:latin typeface="+mn-lt"/>
                          <a:ea typeface="+mn-ea"/>
                          <a:cs typeface="+mn-cs"/>
                        </a:rPr>
                        <a:t>mAP</a:t>
                      </a:r>
                      <a:r>
                        <a:rPr lang="en-US" sz="1400" b="0" i="0" kern="1200" dirty="0">
                          <a:solidFill>
                            <a:schemeClr val="dk1"/>
                          </a:solidFill>
                          <a:effectLst/>
                          <a:latin typeface="+mn-lt"/>
                          <a:ea typeface="+mn-ea"/>
                          <a:cs typeface="+mn-cs"/>
                        </a:rPr>
                        <a:t> of 80.9% for materials, and 86% for shapes </a:t>
                      </a:r>
                    </a:p>
                    <a:p>
                      <a:r>
                        <a:rPr lang="en-US" sz="1400" b="0" i="0" kern="1200" dirty="0">
                          <a:solidFill>
                            <a:schemeClr val="dk1"/>
                          </a:solidFill>
                          <a:effectLst/>
                          <a:latin typeface="+mn-lt"/>
                          <a:ea typeface="+mn-ea"/>
                          <a:cs typeface="+mn-cs"/>
                        </a:rPr>
                        <a:t>showing improvement on R-CNN methods</a:t>
                      </a:r>
                    </a:p>
                    <a:p>
                      <a:endParaRPr lang="en-IN" sz="1400" dirty="0"/>
                    </a:p>
                  </a:txBody>
                  <a:tcPr/>
                </a:tc>
                <a:tc>
                  <a:txBody>
                    <a:bodyPr/>
                    <a:lstStyle/>
                    <a:p>
                      <a:r>
                        <a:rPr lang="en-US" sz="1400" b="0" i="0" kern="1200" dirty="0">
                          <a:solidFill>
                            <a:schemeClr val="dk1"/>
                          </a:solidFill>
                          <a:effectLst/>
                          <a:latin typeface="+mn-lt"/>
                          <a:ea typeface="+mn-ea"/>
                          <a:cs typeface="+mn-cs"/>
                        </a:rPr>
                        <a:t>It uses a non controlled data set which makes training difficult and the model is specifically trained for food trays.</a:t>
                      </a:r>
                      <a:endParaRPr lang="en-IN" sz="1400" dirty="0"/>
                    </a:p>
                  </a:txBody>
                  <a:tcPr/>
                </a:tc>
                <a:extLst>
                  <a:ext uri="{0D108BD9-81ED-4DB2-BD59-A6C34878D82A}">
                    <a16:rowId xmlns:a16="http://schemas.microsoft.com/office/drawing/2014/main" val="426161752"/>
                  </a:ext>
                </a:extLst>
              </a:tr>
            </a:tbl>
          </a:graphicData>
        </a:graphic>
      </p:graphicFrame>
    </p:spTree>
    <p:extLst>
      <p:ext uri="{BB962C8B-B14F-4D97-AF65-F5344CB8AC3E}">
        <p14:creationId xmlns:p14="http://schemas.microsoft.com/office/powerpoint/2010/main" val="1312960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4">
            <a:extLst>
              <a:ext uri="{FF2B5EF4-FFF2-40B4-BE49-F238E27FC236}">
                <a16:creationId xmlns:a16="http://schemas.microsoft.com/office/drawing/2014/main" id="{5E171F9B-BC48-4350-824A-49B938B5C0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48" t="9181" r="4048" b="4307"/>
          <a:stretch/>
        </p:blipFill>
        <p:spPr bwMode="auto">
          <a:xfrm>
            <a:off x="2786532" y="1013791"/>
            <a:ext cx="6618933" cy="55261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6017BB0-25DA-4832-B875-F33224C4BAAD}"/>
              </a:ext>
            </a:extLst>
          </p:cNvPr>
          <p:cNvSpPr>
            <a:spLocks noGrp="1"/>
          </p:cNvSpPr>
          <p:nvPr>
            <p:ph type="title"/>
          </p:nvPr>
        </p:nvSpPr>
        <p:spPr>
          <a:xfrm>
            <a:off x="919117" y="185531"/>
            <a:ext cx="10353761" cy="649357"/>
          </a:xfrm>
        </p:spPr>
        <p:txBody>
          <a:bodyPr/>
          <a:lstStyle/>
          <a:p>
            <a:r>
              <a:rPr lang="en-US" dirty="0"/>
              <a:t>LITERATURE SURVEY</a:t>
            </a:r>
            <a:endParaRPr lang="en-IN" dirty="0"/>
          </a:p>
        </p:txBody>
      </p:sp>
    </p:spTree>
    <p:extLst>
      <p:ext uri="{BB962C8B-B14F-4D97-AF65-F5344CB8AC3E}">
        <p14:creationId xmlns:p14="http://schemas.microsoft.com/office/powerpoint/2010/main" val="3196656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C0AAD-134F-4F56-B004-8E7C622BB138}"/>
              </a:ext>
            </a:extLst>
          </p:cNvPr>
          <p:cNvSpPr>
            <a:spLocks noGrp="1"/>
          </p:cNvSpPr>
          <p:nvPr>
            <p:ph type="title"/>
          </p:nvPr>
        </p:nvSpPr>
        <p:spPr>
          <a:xfrm>
            <a:off x="913795" y="198784"/>
            <a:ext cx="10353761" cy="868016"/>
          </a:xfrm>
        </p:spPr>
        <p:txBody>
          <a:bodyPr/>
          <a:lstStyle/>
          <a:p>
            <a:r>
              <a:rPr lang="en-US" dirty="0"/>
              <a:t>Problem Statement</a:t>
            </a:r>
          </a:p>
        </p:txBody>
      </p:sp>
      <p:sp>
        <p:nvSpPr>
          <p:cNvPr id="3" name="Content Placeholder 2">
            <a:extLst>
              <a:ext uri="{FF2B5EF4-FFF2-40B4-BE49-F238E27FC236}">
                <a16:creationId xmlns:a16="http://schemas.microsoft.com/office/drawing/2014/main" id="{B2B63B6E-DFAA-455D-A963-E3337273CACC}"/>
              </a:ext>
            </a:extLst>
          </p:cNvPr>
          <p:cNvSpPr>
            <a:spLocks noGrp="1"/>
          </p:cNvSpPr>
          <p:nvPr>
            <p:ph idx="1"/>
          </p:nvPr>
        </p:nvSpPr>
        <p:spPr>
          <a:xfrm>
            <a:off x="913794" y="821635"/>
            <a:ext cx="10353762" cy="5214730"/>
          </a:xfrm>
        </p:spPr>
        <p:txBody>
          <a:bodyPr>
            <a:noAutofit/>
          </a:bodyPr>
          <a:lstStyle/>
          <a:p>
            <a:pPr algn="just"/>
            <a:r>
              <a:rPr lang="en-US" sz="2300" dirty="0">
                <a:latin typeface="Roboto" panose="02000000000000000000" pitchFamily="2" charset="0"/>
                <a:ea typeface="Roboto" panose="02000000000000000000" pitchFamily="2" charset="0"/>
              </a:rPr>
              <a:t>The increasing population poses serious threats like limitation of living space, education and employment. But a major serious problem is the enormous amount of waste generation each minute. Waste management is a big challenge in urban areas for most of the countries throughout the world. An astounding ton of waste is generated on a daily basis, but only 5% of this large amount of waste is recycled. </a:t>
            </a:r>
          </a:p>
          <a:p>
            <a:pPr algn="just"/>
            <a:r>
              <a:rPr lang="en-US" sz="2300" dirty="0">
                <a:latin typeface="Roboto" panose="02000000000000000000" pitchFamily="2" charset="0"/>
                <a:ea typeface="Roboto" panose="02000000000000000000" pitchFamily="2" charset="0"/>
              </a:rPr>
              <a:t>A possible solution for this could be segregating the waste at the starting stage itself. The identification of the waste is to be properly managed so as to minimize the risks to the health and safety of patients, the public, and the environment. Currently there is no effective system for identification of various types of wastes at a household level. The purpose of our project is to make a simple, low cost and user-friendly waste management system for urban households to introduce waste management process more effective in India.</a:t>
            </a:r>
          </a:p>
          <a:p>
            <a:pPr algn="just"/>
            <a:endParaRPr lang="en-US" sz="23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584682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D6956-FEE9-4896-869A-A4A56662B29E}"/>
              </a:ext>
            </a:extLst>
          </p:cNvPr>
          <p:cNvSpPr>
            <a:spLocks noGrp="1"/>
          </p:cNvSpPr>
          <p:nvPr>
            <p:ph type="title"/>
          </p:nvPr>
        </p:nvSpPr>
        <p:spPr>
          <a:xfrm>
            <a:off x="913795" y="0"/>
            <a:ext cx="10353761" cy="1326321"/>
          </a:xfrm>
        </p:spPr>
        <p:txBody>
          <a:bodyPr/>
          <a:lstStyle/>
          <a:p>
            <a:r>
              <a:rPr lang="en-US" dirty="0"/>
              <a:t>EXISTING SYSTEM</a:t>
            </a:r>
            <a:endParaRPr lang="en-IN" dirty="0"/>
          </a:p>
        </p:txBody>
      </p:sp>
      <p:sp>
        <p:nvSpPr>
          <p:cNvPr id="3" name="Content Placeholder 2">
            <a:extLst>
              <a:ext uri="{FF2B5EF4-FFF2-40B4-BE49-F238E27FC236}">
                <a16:creationId xmlns:a16="http://schemas.microsoft.com/office/drawing/2014/main" id="{F60B409F-B6D2-41B2-BF6B-B7F38C6AC3B0}"/>
              </a:ext>
            </a:extLst>
          </p:cNvPr>
          <p:cNvSpPr>
            <a:spLocks noGrp="1"/>
          </p:cNvSpPr>
          <p:nvPr>
            <p:ph idx="1"/>
          </p:nvPr>
        </p:nvSpPr>
        <p:spPr>
          <a:xfrm>
            <a:off x="752533" y="1062106"/>
            <a:ext cx="11047975" cy="5795894"/>
          </a:xfrm>
        </p:spPr>
        <p:txBody>
          <a:bodyPr>
            <a:noAutofit/>
          </a:bodyPr>
          <a:lstStyle/>
          <a:p>
            <a:pPr algn="just">
              <a:buFont typeface="Wingdings" panose="05000000000000000000" pitchFamily="2" charset="2"/>
              <a:buChar char="v"/>
            </a:pPr>
            <a:r>
              <a:rPr lang="en-IN" sz="2300" dirty="0">
                <a:effectLst/>
                <a:latin typeface="Roboto"/>
                <a:ea typeface="Times New Roman" panose="02020603050405020304" pitchFamily="18" charset="0"/>
                <a:cs typeface="Calibri" panose="020F0502020204030204" pitchFamily="34" charset="0"/>
              </a:rPr>
              <a:t>The existing systems of waste management system consists of only service that is waste classification which is primitive and not user friendly.</a:t>
            </a:r>
          </a:p>
          <a:p>
            <a:pPr algn="just">
              <a:buFont typeface="Wingdings" panose="05000000000000000000" pitchFamily="2" charset="2"/>
              <a:buChar char="v"/>
            </a:pPr>
            <a:r>
              <a:rPr lang="en-IN" sz="2300" dirty="0">
                <a:effectLst/>
                <a:latin typeface="Roboto"/>
                <a:ea typeface="Times New Roman" panose="02020603050405020304" pitchFamily="18" charset="0"/>
                <a:cs typeface="Calibri" panose="020F0502020204030204" pitchFamily="34" charset="0"/>
              </a:rPr>
              <a:t>With the introduction of Machine Learning Algorithms, it has become easier for training models to detect and classify waste, and is being implemented slowly at industrial levels for sorting of waste at waste management plants, etc. </a:t>
            </a:r>
          </a:p>
          <a:p>
            <a:pPr algn="just">
              <a:buFont typeface="Wingdings" panose="05000000000000000000" pitchFamily="2" charset="2"/>
              <a:buChar char="v"/>
            </a:pPr>
            <a:r>
              <a:rPr lang="en-IN" sz="2300" dirty="0">
                <a:effectLst/>
                <a:latin typeface="Roboto"/>
                <a:ea typeface="Times New Roman" panose="02020603050405020304" pitchFamily="18" charset="0"/>
                <a:cs typeface="Calibri" panose="020F0502020204030204" pitchFamily="34" charset="0"/>
              </a:rPr>
              <a:t>This is done by using Deep Learning algorithms such as Convolution Neural Networks and Recurrent Neural Networks. IoT operations such as high-speed cameras and robotic arms have also been used in industrial application of Waste Management. </a:t>
            </a:r>
          </a:p>
          <a:p>
            <a:pPr algn="just">
              <a:buFont typeface="Wingdings" panose="05000000000000000000" pitchFamily="2" charset="2"/>
              <a:buChar char="v"/>
            </a:pPr>
            <a:r>
              <a:rPr lang="en-IN" sz="2300" dirty="0">
                <a:effectLst/>
                <a:latin typeface="Roboto"/>
                <a:ea typeface="Calibri" panose="020F0502020204030204" pitchFamily="34" charset="0"/>
                <a:cs typeface="Calibri" panose="020F0502020204030204" pitchFamily="34" charset="0"/>
              </a:rPr>
              <a:t>The hardware components along with older and smaller datasets makes the process of Classification complex at a large scale.</a:t>
            </a:r>
            <a:endParaRPr lang="en-IN" sz="2300" dirty="0">
              <a:effectLst/>
              <a:latin typeface="Roboto"/>
              <a:ea typeface="Calibri" panose="020F0502020204030204" pitchFamily="34" charset="0"/>
              <a:cs typeface="Times New Roman" panose="02020603050405020304" pitchFamily="18" charset="0"/>
            </a:endParaRPr>
          </a:p>
          <a:p>
            <a:pPr algn="just">
              <a:buFont typeface="Wingdings" panose="05000000000000000000" pitchFamily="2" charset="2"/>
              <a:buChar char="v"/>
            </a:pPr>
            <a:endParaRPr lang="en-IN" sz="2300" dirty="0">
              <a:latin typeface="Roboto"/>
            </a:endParaRPr>
          </a:p>
        </p:txBody>
      </p:sp>
    </p:spTree>
    <p:extLst>
      <p:ext uri="{BB962C8B-B14F-4D97-AF65-F5344CB8AC3E}">
        <p14:creationId xmlns:p14="http://schemas.microsoft.com/office/powerpoint/2010/main" val="1664889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49A42-ED5C-41DC-9353-0292CF6FDF09}"/>
              </a:ext>
            </a:extLst>
          </p:cNvPr>
          <p:cNvSpPr>
            <a:spLocks noGrp="1"/>
          </p:cNvSpPr>
          <p:nvPr>
            <p:ph type="title"/>
          </p:nvPr>
        </p:nvSpPr>
        <p:spPr>
          <a:xfrm>
            <a:off x="902450" y="0"/>
            <a:ext cx="10353761" cy="1326321"/>
          </a:xfrm>
        </p:spPr>
        <p:txBody>
          <a:bodyPr/>
          <a:lstStyle/>
          <a:p>
            <a:r>
              <a:rPr lang="en-US" dirty="0"/>
              <a:t>PROPOSED SYSTEM</a:t>
            </a:r>
            <a:endParaRPr lang="en-IN" dirty="0"/>
          </a:p>
        </p:txBody>
      </p:sp>
      <p:sp>
        <p:nvSpPr>
          <p:cNvPr id="3" name="Content Placeholder 2">
            <a:extLst>
              <a:ext uri="{FF2B5EF4-FFF2-40B4-BE49-F238E27FC236}">
                <a16:creationId xmlns:a16="http://schemas.microsoft.com/office/drawing/2014/main" id="{4D74CC8D-C37E-4F9B-84D3-6DEB500B1443}"/>
              </a:ext>
            </a:extLst>
          </p:cNvPr>
          <p:cNvSpPr>
            <a:spLocks noGrp="1"/>
          </p:cNvSpPr>
          <p:nvPr>
            <p:ph idx="1"/>
          </p:nvPr>
        </p:nvSpPr>
        <p:spPr>
          <a:xfrm>
            <a:off x="559593" y="997707"/>
            <a:ext cx="11072813" cy="5503105"/>
          </a:xfrm>
        </p:spPr>
        <p:txBody>
          <a:bodyPr>
            <a:noAutofit/>
          </a:bodyPr>
          <a:lstStyle/>
          <a:p>
            <a:pPr algn="just">
              <a:buFont typeface="Wingdings" panose="05000000000000000000" pitchFamily="2" charset="2"/>
              <a:buChar char="v"/>
            </a:pPr>
            <a:r>
              <a:rPr lang="en-IN" dirty="0">
                <a:effectLst/>
                <a:latin typeface="Roboto"/>
                <a:ea typeface="Times New Roman" panose="02020603050405020304" pitchFamily="18" charset="0"/>
                <a:cs typeface="Calibri" panose="020F0502020204030204" pitchFamily="34" charset="0"/>
              </a:rPr>
              <a:t>The proposed methodology mainly focuses on the identification and classification of the waste service provided for waste management. </a:t>
            </a:r>
          </a:p>
          <a:p>
            <a:pPr algn="just">
              <a:buFont typeface="Wingdings" panose="05000000000000000000" pitchFamily="2" charset="2"/>
              <a:buChar char="v"/>
            </a:pPr>
            <a:r>
              <a:rPr lang="en-IN" dirty="0">
                <a:effectLst/>
                <a:latin typeface="Roboto"/>
                <a:ea typeface="Times New Roman" panose="02020603050405020304" pitchFamily="18" charset="0"/>
                <a:cs typeface="Calibri" panose="020F0502020204030204" pitchFamily="34" charset="0"/>
              </a:rPr>
              <a:t>The proposed idea of the project is to provide with an efficient and digital solution to this, so as to waste management through services provided by us.</a:t>
            </a:r>
          </a:p>
          <a:p>
            <a:pPr algn="just">
              <a:buFont typeface="Wingdings" panose="05000000000000000000" pitchFamily="2" charset="2"/>
              <a:buChar char="v"/>
            </a:pPr>
            <a:r>
              <a:rPr lang="en-IN" dirty="0">
                <a:effectLst/>
                <a:latin typeface="Roboto"/>
                <a:ea typeface="Times New Roman" panose="02020603050405020304" pitchFamily="18" charset="0"/>
                <a:cs typeface="Calibri" panose="020F0502020204030204" pitchFamily="34" charset="0"/>
              </a:rPr>
              <a:t>This project all while being user friendly for the basic users of the system, allowing them to manage waste properly and efficiently through different services.</a:t>
            </a:r>
          </a:p>
          <a:p>
            <a:pPr algn="just">
              <a:buFont typeface="Wingdings" panose="05000000000000000000" pitchFamily="2" charset="2"/>
              <a:buChar char="v"/>
            </a:pPr>
            <a:r>
              <a:rPr lang="en-IN" dirty="0">
                <a:effectLst/>
                <a:latin typeface="Roboto"/>
                <a:cs typeface="Calibri" panose="020F0502020204030204" pitchFamily="34" charset="0"/>
              </a:rPr>
              <a:t>The waste management website consists information regarding waste management techniques and has following four services of waste management as follows:</a:t>
            </a:r>
          </a:p>
          <a:p>
            <a:pPr marL="0" indent="0" algn="just">
              <a:buNone/>
            </a:pPr>
            <a:r>
              <a:rPr lang="en-IN" dirty="0">
                <a:effectLst/>
                <a:latin typeface="Roboto"/>
                <a:cs typeface="Calibri" panose="020F0502020204030204" pitchFamily="34" charset="0"/>
              </a:rPr>
              <a:t>1) Classification of waste article through ML model.(ResNet-50 Model)</a:t>
            </a:r>
          </a:p>
          <a:p>
            <a:pPr marL="0" indent="0" algn="just">
              <a:buNone/>
            </a:pPr>
            <a:r>
              <a:rPr lang="en-IN" dirty="0">
                <a:effectLst/>
                <a:latin typeface="Roboto"/>
                <a:cs typeface="Calibri" panose="020F0502020204030204" pitchFamily="34" charset="0"/>
              </a:rPr>
              <a:t>2) Disposal and Recycle System.</a:t>
            </a:r>
          </a:p>
          <a:p>
            <a:pPr marL="0" indent="0" algn="just">
              <a:buNone/>
            </a:pPr>
            <a:r>
              <a:rPr lang="en-IN" dirty="0">
                <a:effectLst/>
                <a:latin typeface="Roboto"/>
                <a:cs typeface="Calibri" panose="020F0502020204030204" pitchFamily="34" charset="0"/>
              </a:rPr>
              <a:t>3) Garbage Truck Monitoring System.</a:t>
            </a:r>
          </a:p>
          <a:p>
            <a:pPr marL="0" indent="0" algn="just">
              <a:buNone/>
            </a:pPr>
            <a:r>
              <a:rPr lang="en-IN" dirty="0">
                <a:effectLst/>
                <a:latin typeface="Roboto"/>
                <a:cs typeface="Calibri" panose="020F0502020204030204" pitchFamily="34" charset="0"/>
              </a:rPr>
              <a:t>4) Garbage Level Monitoring System.</a:t>
            </a:r>
            <a:endParaRPr lang="en-IN" dirty="0">
              <a:latin typeface="Roboto"/>
            </a:endParaRPr>
          </a:p>
        </p:txBody>
      </p:sp>
    </p:spTree>
    <p:extLst>
      <p:ext uri="{BB962C8B-B14F-4D97-AF65-F5344CB8AC3E}">
        <p14:creationId xmlns:p14="http://schemas.microsoft.com/office/powerpoint/2010/main" val="34091679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11760</TotalTime>
  <Words>3440</Words>
  <Application>Microsoft Office PowerPoint</Application>
  <PresentationFormat>Widescreen</PresentationFormat>
  <Paragraphs>235</Paragraphs>
  <Slides>45</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Algerian</vt:lpstr>
      <vt:lpstr>Arial</vt:lpstr>
      <vt:lpstr>Bookman Old Style</vt:lpstr>
      <vt:lpstr>Calibri</vt:lpstr>
      <vt:lpstr>Roboto</vt:lpstr>
      <vt:lpstr>Rockwell</vt:lpstr>
      <vt:lpstr>Symbol</vt:lpstr>
      <vt:lpstr>Times New Roman</vt:lpstr>
      <vt:lpstr>Wingdings</vt:lpstr>
      <vt:lpstr>Damask</vt:lpstr>
      <vt:lpstr>      </vt:lpstr>
      <vt:lpstr>introduction</vt:lpstr>
      <vt:lpstr>ANALYSIS</vt:lpstr>
      <vt:lpstr>LITERATURE REVIEW</vt:lpstr>
      <vt:lpstr>PowerPoint Presentation</vt:lpstr>
      <vt:lpstr>LITERATURE SURVEY</vt:lpstr>
      <vt:lpstr>Problem Statement</vt:lpstr>
      <vt:lpstr>EXISTING SYSTEM</vt:lpstr>
      <vt:lpstr>PROPOSED SYSTEM</vt:lpstr>
      <vt:lpstr>HOME PAGE OF OUR WEBSITE</vt:lpstr>
      <vt:lpstr>HOME PAGE OF OUR WEBSITE</vt:lpstr>
      <vt:lpstr>SERVICES:-</vt:lpstr>
      <vt:lpstr>1. WASTE CLASSIFICATION SYSTEM</vt:lpstr>
      <vt:lpstr>SYSTEM ARCHITECTURE &amp; Basic Flow of Image Classifier   </vt:lpstr>
      <vt:lpstr>REQUIRED ALGORITHMS</vt:lpstr>
      <vt:lpstr>PowerPoint Presentation</vt:lpstr>
      <vt:lpstr>DATASET FOR TRAINING </vt:lpstr>
      <vt:lpstr>IMAGES FROM DATASET FOR CLASSSIFICATION</vt:lpstr>
      <vt:lpstr> Implementation OF CLASSIFICATION MODEL</vt:lpstr>
      <vt:lpstr>PREDICTION OUTPUT OF MODEL IN COLAB</vt:lpstr>
      <vt:lpstr>Screenshots</vt:lpstr>
      <vt:lpstr>SCREENSHOTS</vt:lpstr>
      <vt:lpstr>SCREENSHOTS</vt:lpstr>
      <vt:lpstr>2. DISPOSAL RECYCLE SYSTEM</vt:lpstr>
      <vt:lpstr>Home page with chatbot</vt:lpstr>
      <vt:lpstr>Disposal FEATURE</vt:lpstr>
      <vt:lpstr>Recycle Option</vt:lpstr>
      <vt:lpstr>3. GARBAGE TRUCK MONITORING SYSTEM</vt:lpstr>
      <vt:lpstr>FEATURES OF GTMS</vt:lpstr>
      <vt:lpstr>INDEX PAGE </vt:lpstr>
      <vt:lpstr>FIREBASE DATABASE</vt:lpstr>
      <vt:lpstr>Create Driver, DEPOT, VEHICLE, Dump</vt:lpstr>
      <vt:lpstr>STATUS OF BINS</vt:lpstr>
      <vt:lpstr>GENERATE ROUTES</vt:lpstr>
      <vt:lpstr>The visualization of CVRP is given as follows.  </vt:lpstr>
      <vt:lpstr>4. Garbage Level Monitoring System</vt:lpstr>
      <vt:lpstr>Garbage level of different dustbin</vt:lpstr>
      <vt:lpstr>Status of specific Dustbin</vt:lpstr>
      <vt:lpstr>Project Development</vt:lpstr>
      <vt:lpstr> PROGRESS So FAR…..</vt:lpstr>
      <vt:lpstr>PLAN AHEAD</vt:lpstr>
      <vt:lpstr>CORE TECHNICAL PAPERS</vt:lpstr>
      <vt:lpstr>OTHER TECHNICAL PAPERS</vt:lpstr>
      <vt:lpstr>Conclusion/FUTURE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Naitik Jain</dc:creator>
  <cp:lastModifiedBy>Naitik Jain</cp:lastModifiedBy>
  <cp:revision>64</cp:revision>
  <dcterms:created xsi:type="dcterms:W3CDTF">2021-04-13T11:17:50Z</dcterms:created>
  <dcterms:modified xsi:type="dcterms:W3CDTF">2022-02-18T09:29:49Z</dcterms:modified>
</cp:coreProperties>
</file>